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8"/>
  </p:notesMasterIdLst>
  <p:sldIdLst>
    <p:sldId id="256" r:id="rId2"/>
    <p:sldId id="340" r:id="rId3"/>
    <p:sldId id="296" r:id="rId4"/>
    <p:sldId id="299" r:id="rId5"/>
    <p:sldId id="300" r:id="rId6"/>
    <p:sldId id="261" r:id="rId7"/>
    <p:sldId id="298" r:id="rId8"/>
    <p:sldId id="339" r:id="rId9"/>
    <p:sldId id="301" r:id="rId10"/>
    <p:sldId id="302" r:id="rId11"/>
    <p:sldId id="308" r:id="rId12"/>
    <p:sldId id="303" r:id="rId13"/>
    <p:sldId id="309" r:id="rId14"/>
    <p:sldId id="311" r:id="rId15"/>
    <p:sldId id="304" r:id="rId16"/>
    <p:sldId id="305" r:id="rId17"/>
    <p:sldId id="306" r:id="rId18"/>
    <p:sldId id="319" r:id="rId19"/>
    <p:sldId id="313" r:id="rId20"/>
    <p:sldId id="312" r:id="rId21"/>
    <p:sldId id="307" r:id="rId22"/>
    <p:sldId id="314" r:id="rId23"/>
    <p:sldId id="316" r:id="rId24"/>
    <p:sldId id="317" r:id="rId25"/>
    <p:sldId id="318" r:id="rId26"/>
    <p:sldId id="341" r:id="rId27"/>
    <p:sldId id="320" r:id="rId28"/>
    <p:sldId id="325" r:id="rId29"/>
    <p:sldId id="326" r:id="rId30"/>
    <p:sldId id="322" r:id="rId31"/>
    <p:sldId id="323" r:id="rId32"/>
    <p:sldId id="324" r:id="rId33"/>
    <p:sldId id="327" r:id="rId34"/>
    <p:sldId id="328" r:id="rId35"/>
    <p:sldId id="330" r:id="rId36"/>
    <p:sldId id="331" r:id="rId37"/>
    <p:sldId id="332" r:id="rId38"/>
    <p:sldId id="333" r:id="rId39"/>
    <p:sldId id="342" r:id="rId40"/>
    <p:sldId id="334" r:id="rId41"/>
    <p:sldId id="335" r:id="rId42"/>
    <p:sldId id="336" r:id="rId43"/>
    <p:sldId id="338" r:id="rId44"/>
    <p:sldId id="343" r:id="rId45"/>
    <p:sldId id="262" r:id="rId46"/>
    <p:sldId id="266" r:id="rId47"/>
  </p:sldIdLst>
  <p:sldSz cx="9144000" cy="5143500" type="screen16x9"/>
  <p:notesSz cx="6858000" cy="9144000"/>
  <p:embeddedFontLst>
    <p:embeddedFont>
      <p:font typeface="Anaheim" panose="020B0604020202020204" charset="0"/>
      <p:regular r:id="rId49"/>
    </p:embeddedFont>
    <p:embeddedFont>
      <p:font typeface="Libre Franklin" pitchFamily="2" charset="0"/>
      <p:regular r:id="rId50"/>
      <p:bold r:id="rId51"/>
      <p:italic r:id="rId52"/>
      <p:boldItalic r:id="rId53"/>
    </p:embeddedFont>
    <p:embeddedFont>
      <p:font typeface="Raleway" pitchFamily="2" charset="0"/>
      <p:regular r:id="rId54"/>
      <p:bold r:id="rId55"/>
      <p:italic r:id="rId56"/>
      <p:boldItalic r:id="rId57"/>
    </p:embeddedFont>
    <p:embeddedFont>
      <p:font typeface="Sofia Sans" panose="020B0604020202020204" charset="0"/>
      <p:regular r:id="rId58"/>
      <p:bold r:id="rId59"/>
      <p:italic r:id="rId60"/>
      <p:boldItalic r:id="rId61"/>
    </p:embeddedFont>
    <p:embeddedFont>
      <p:font typeface="Sofia Sans SemiBold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3662CD-0D82-4156-B59B-A830306C8F47}">
  <a:tblStyle styleId="{A93662CD-0D82-4156-B59B-A830306C8F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3071A3-2A72-45EB-8C2F-F60357F64DC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992" autoAdjust="0"/>
  </p:normalViewPr>
  <p:slideViewPr>
    <p:cSldViewPr snapToGrid="0">
      <p:cViewPr varScale="1">
        <p:scale>
          <a:sx n="112" d="100"/>
          <a:sy n="112" d="100"/>
        </p:scale>
        <p:origin x="18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887656-94FE-4B5C-8F4B-AB8E3FC5B227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B862E24-A6E6-43CD-80B7-54ACCA5F8F76}">
      <dgm:prSet phldrT="[Text]"/>
      <dgm:spPr/>
      <dgm:t>
        <a:bodyPr/>
        <a:lstStyle/>
        <a:p>
          <a:r>
            <a:rPr lang="en-NZ" dirty="0"/>
            <a:t>Knowledge Management</a:t>
          </a:r>
        </a:p>
      </dgm:t>
    </dgm:pt>
    <dgm:pt modelId="{4C156671-4D17-4816-95E7-46E1A1510A08}" type="parTrans" cxnId="{29171481-6B16-4DDC-842C-A8C8294D6B63}">
      <dgm:prSet/>
      <dgm:spPr/>
      <dgm:t>
        <a:bodyPr/>
        <a:lstStyle/>
        <a:p>
          <a:endParaRPr lang="en-NZ"/>
        </a:p>
      </dgm:t>
    </dgm:pt>
    <dgm:pt modelId="{419A9F53-0D60-4609-A1FC-DCCA3BE93656}" type="sibTrans" cxnId="{29171481-6B16-4DDC-842C-A8C8294D6B63}">
      <dgm:prSet/>
      <dgm:spPr/>
      <dgm:t>
        <a:bodyPr/>
        <a:lstStyle/>
        <a:p>
          <a:endParaRPr lang="en-NZ"/>
        </a:p>
      </dgm:t>
    </dgm:pt>
    <dgm:pt modelId="{E068950B-EADB-47E8-9F20-D2B6C69D5853}">
      <dgm:prSet phldrT="[Text]"/>
      <dgm:spPr/>
      <dgm:t>
        <a:bodyPr/>
        <a:lstStyle/>
        <a:p>
          <a:r>
            <a:rPr lang="en-NZ" dirty="0"/>
            <a:t>Problem Management</a:t>
          </a:r>
        </a:p>
      </dgm:t>
    </dgm:pt>
    <dgm:pt modelId="{1A20DA7F-C1FE-4AF4-A3F2-527FDF6D7DB4}" type="parTrans" cxnId="{A779D8BA-4F33-476D-AE01-12C779D0A9ED}">
      <dgm:prSet/>
      <dgm:spPr/>
      <dgm:t>
        <a:bodyPr/>
        <a:lstStyle/>
        <a:p>
          <a:endParaRPr lang="en-NZ"/>
        </a:p>
      </dgm:t>
    </dgm:pt>
    <dgm:pt modelId="{E40E3B07-B275-4C3B-8CCF-BF7648741E47}" type="sibTrans" cxnId="{A779D8BA-4F33-476D-AE01-12C779D0A9ED}">
      <dgm:prSet/>
      <dgm:spPr/>
      <dgm:t>
        <a:bodyPr/>
        <a:lstStyle/>
        <a:p>
          <a:endParaRPr lang="en-NZ"/>
        </a:p>
      </dgm:t>
    </dgm:pt>
    <dgm:pt modelId="{A74B8AB5-28AE-4C11-BC3C-5266E0928834}">
      <dgm:prSet phldrT="[Text]"/>
      <dgm:spPr/>
      <dgm:t>
        <a:bodyPr/>
        <a:lstStyle/>
        <a:p>
          <a:r>
            <a:rPr lang="en-NZ" dirty="0"/>
            <a:t>Incident Handling Process</a:t>
          </a:r>
        </a:p>
      </dgm:t>
    </dgm:pt>
    <dgm:pt modelId="{FE3C8E63-93C6-444E-A759-D019D22FE703}" type="parTrans" cxnId="{DD0C9F09-E547-4D66-9E19-8ABF4485C1E3}">
      <dgm:prSet/>
      <dgm:spPr/>
      <dgm:t>
        <a:bodyPr/>
        <a:lstStyle/>
        <a:p>
          <a:endParaRPr lang="en-NZ"/>
        </a:p>
      </dgm:t>
    </dgm:pt>
    <dgm:pt modelId="{156B518D-BAC6-43E4-8D9D-F3D1A03D1829}" type="sibTrans" cxnId="{DD0C9F09-E547-4D66-9E19-8ABF4485C1E3}">
      <dgm:prSet/>
      <dgm:spPr/>
      <dgm:t>
        <a:bodyPr/>
        <a:lstStyle/>
        <a:p>
          <a:endParaRPr lang="en-NZ"/>
        </a:p>
      </dgm:t>
    </dgm:pt>
    <dgm:pt modelId="{DC42EFF4-DD4F-49F1-9E61-171069F43622}" type="pres">
      <dgm:prSet presAssocID="{CC887656-94FE-4B5C-8F4B-AB8E3FC5B227}" presName="compositeShape" presStyleCnt="0">
        <dgm:presLayoutVars>
          <dgm:chMax val="7"/>
          <dgm:dir/>
          <dgm:resizeHandles val="exact"/>
        </dgm:presLayoutVars>
      </dgm:prSet>
      <dgm:spPr/>
    </dgm:pt>
    <dgm:pt modelId="{4858AD20-9D26-42A2-89CF-FEF89647BD26}" type="pres">
      <dgm:prSet presAssocID="{CC887656-94FE-4B5C-8F4B-AB8E3FC5B227}" presName="wedge1" presStyleLbl="node1" presStyleIdx="0" presStyleCnt="3"/>
      <dgm:spPr/>
    </dgm:pt>
    <dgm:pt modelId="{66BFCDBE-29E2-475C-91BB-11DAD1901B53}" type="pres">
      <dgm:prSet presAssocID="{CC887656-94FE-4B5C-8F4B-AB8E3FC5B227}" presName="dummy1a" presStyleCnt="0"/>
      <dgm:spPr/>
    </dgm:pt>
    <dgm:pt modelId="{5BFB83E6-CDF8-492E-BC70-0E968840B293}" type="pres">
      <dgm:prSet presAssocID="{CC887656-94FE-4B5C-8F4B-AB8E3FC5B227}" presName="dummy1b" presStyleCnt="0"/>
      <dgm:spPr/>
    </dgm:pt>
    <dgm:pt modelId="{C7B9D3F5-E41F-4AAC-BAED-973EB0F8A5BC}" type="pres">
      <dgm:prSet presAssocID="{CC887656-94FE-4B5C-8F4B-AB8E3FC5B22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A9BCF01-A5D0-4949-81B6-5143FC03BEC6}" type="pres">
      <dgm:prSet presAssocID="{CC887656-94FE-4B5C-8F4B-AB8E3FC5B227}" presName="wedge2" presStyleLbl="node1" presStyleIdx="1" presStyleCnt="3"/>
      <dgm:spPr/>
    </dgm:pt>
    <dgm:pt modelId="{D3781B37-6838-4B43-9819-6DC61A2DABB0}" type="pres">
      <dgm:prSet presAssocID="{CC887656-94FE-4B5C-8F4B-AB8E3FC5B227}" presName="dummy2a" presStyleCnt="0"/>
      <dgm:spPr/>
    </dgm:pt>
    <dgm:pt modelId="{C08D5362-EDF6-4387-9322-B4C3F8CECFED}" type="pres">
      <dgm:prSet presAssocID="{CC887656-94FE-4B5C-8F4B-AB8E3FC5B227}" presName="dummy2b" presStyleCnt="0"/>
      <dgm:spPr/>
    </dgm:pt>
    <dgm:pt modelId="{CC4F14B9-3C65-43E9-9221-9E26BB827B2A}" type="pres">
      <dgm:prSet presAssocID="{CC887656-94FE-4B5C-8F4B-AB8E3FC5B22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FFA93A0-6CB8-4D00-B751-8D1A89121337}" type="pres">
      <dgm:prSet presAssocID="{CC887656-94FE-4B5C-8F4B-AB8E3FC5B227}" presName="wedge3" presStyleLbl="node1" presStyleIdx="2" presStyleCnt="3"/>
      <dgm:spPr/>
    </dgm:pt>
    <dgm:pt modelId="{0A67D65A-00BF-4304-A010-C3F749CA9223}" type="pres">
      <dgm:prSet presAssocID="{CC887656-94FE-4B5C-8F4B-AB8E3FC5B227}" presName="dummy3a" presStyleCnt="0"/>
      <dgm:spPr/>
    </dgm:pt>
    <dgm:pt modelId="{378678C8-C88F-4E60-A113-37CBD6E7804B}" type="pres">
      <dgm:prSet presAssocID="{CC887656-94FE-4B5C-8F4B-AB8E3FC5B227}" presName="dummy3b" presStyleCnt="0"/>
      <dgm:spPr/>
    </dgm:pt>
    <dgm:pt modelId="{B17692E9-B465-4AEE-B046-A86072C93A38}" type="pres">
      <dgm:prSet presAssocID="{CC887656-94FE-4B5C-8F4B-AB8E3FC5B22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F29599AA-E00B-4980-B0FE-7B4866180363}" type="pres">
      <dgm:prSet presAssocID="{419A9F53-0D60-4609-A1FC-DCCA3BE93656}" presName="arrowWedge1" presStyleLbl="fgSibTrans2D1" presStyleIdx="0" presStyleCnt="3"/>
      <dgm:spPr/>
    </dgm:pt>
    <dgm:pt modelId="{80F8D150-79D6-4E19-B4AF-51730850705D}" type="pres">
      <dgm:prSet presAssocID="{E40E3B07-B275-4C3B-8CCF-BF7648741E47}" presName="arrowWedge2" presStyleLbl="fgSibTrans2D1" presStyleIdx="1" presStyleCnt="3"/>
      <dgm:spPr/>
    </dgm:pt>
    <dgm:pt modelId="{1712C411-A1CC-4989-9B0B-20F6070F479F}" type="pres">
      <dgm:prSet presAssocID="{156B518D-BAC6-43E4-8D9D-F3D1A03D1829}" presName="arrowWedge3" presStyleLbl="fgSibTrans2D1" presStyleIdx="2" presStyleCnt="3"/>
      <dgm:spPr/>
    </dgm:pt>
  </dgm:ptLst>
  <dgm:cxnLst>
    <dgm:cxn modelId="{DD0C9F09-E547-4D66-9E19-8ABF4485C1E3}" srcId="{CC887656-94FE-4B5C-8F4B-AB8E3FC5B227}" destId="{A74B8AB5-28AE-4C11-BC3C-5266E0928834}" srcOrd="2" destOrd="0" parTransId="{FE3C8E63-93C6-444E-A759-D019D22FE703}" sibTransId="{156B518D-BAC6-43E4-8D9D-F3D1A03D1829}"/>
    <dgm:cxn modelId="{953CBF64-068B-4797-AC53-1C96BC5558C2}" type="presOf" srcId="{A74B8AB5-28AE-4C11-BC3C-5266E0928834}" destId="{8FFA93A0-6CB8-4D00-B751-8D1A89121337}" srcOrd="0" destOrd="0" presId="urn:microsoft.com/office/officeart/2005/8/layout/cycle8"/>
    <dgm:cxn modelId="{6F7AB84F-C4CD-40B0-933F-5FF6C12BAD28}" type="presOf" srcId="{E068950B-EADB-47E8-9F20-D2B6C69D5853}" destId="{4A9BCF01-A5D0-4949-81B6-5143FC03BEC6}" srcOrd="0" destOrd="0" presId="urn:microsoft.com/office/officeart/2005/8/layout/cycle8"/>
    <dgm:cxn modelId="{42E77253-3D5D-4245-B11A-EE788BBD825F}" type="presOf" srcId="{6B862E24-A6E6-43CD-80B7-54ACCA5F8F76}" destId="{4858AD20-9D26-42A2-89CF-FEF89647BD26}" srcOrd="0" destOrd="0" presId="urn:microsoft.com/office/officeart/2005/8/layout/cycle8"/>
    <dgm:cxn modelId="{29171481-6B16-4DDC-842C-A8C8294D6B63}" srcId="{CC887656-94FE-4B5C-8F4B-AB8E3FC5B227}" destId="{6B862E24-A6E6-43CD-80B7-54ACCA5F8F76}" srcOrd="0" destOrd="0" parTransId="{4C156671-4D17-4816-95E7-46E1A1510A08}" sibTransId="{419A9F53-0D60-4609-A1FC-DCCA3BE93656}"/>
    <dgm:cxn modelId="{27F591A1-1E52-46F2-B710-CFABE2ED7C9A}" type="presOf" srcId="{A74B8AB5-28AE-4C11-BC3C-5266E0928834}" destId="{B17692E9-B465-4AEE-B046-A86072C93A38}" srcOrd="1" destOrd="0" presId="urn:microsoft.com/office/officeart/2005/8/layout/cycle8"/>
    <dgm:cxn modelId="{A779D8BA-4F33-476D-AE01-12C779D0A9ED}" srcId="{CC887656-94FE-4B5C-8F4B-AB8E3FC5B227}" destId="{E068950B-EADB-47E8-9F20-D2B6C69D5853}" srcOrd="1" destOrd="0" parTransId="{1A20DA7F-C1FE-4AF4-A3F2-527FDF6D7DB4}" sibTransId="{E40E3B07-B275-4C3B-8CCF-BF7648741E47}"/>
    <dgm:cxn modelId="{FA3096CC-14DA-44AF-B01B-8B033F20817A}" type="presOf" srcId="{6B862E24-A6E6-43CD-80B7-54ACCA5F8F76}" destId="{C7B9D3F5-E41F-4AAC-BAED-973EB0F8A5BC}" srcOrd="1" destOrd="0" presId="urn:microsoft.com/office/officeart/2005/8/layout/cycle8"/>
    <dgm:cxn modelId="{03D7A6DE-21E8-4672-9799-B48BB36FC482}" type="presOf" srcId="{CC887656-94FE-4B5C-8F4B-AB8E3FC5B227}" destId="{DC42EFF4-DD4F-49F1-9E61-171069F43622}" srcOrd="0" destOrd="0" presId="urn:microsoft.com/office/officeart/2005/8/layout/cycle8"/>
    <dgm:cxn modelId="{03677FED-536E-4C8D-8438-52F6D8007C68}" type="presOf" srcId="{E068950B-EADB-47E8-9F20-D2B6C69D5853}" destId="{CC4F14B9-3C65-43E9-9221-9E26BB827B2A}" srcOrd="1" destOrd="0" presId="urn:microsoft.com/office/officeart/2005/8/layout/cycle8"/>
    <dgm:cxn modelId="{44B0A67C-4CC5-4621-B34F-6436351847E4}" type="presParOf" srcId="{DC42EFF4-DD4F-49F1-9E61-171069F43622}" destId="{4858AD20-9D26-42A2-89CF-FEF89647BD26}" srcOrd="0" destOrd="0" presId="urn:microsoft.com/office/officeart/2005/8/layout/cycle8"/>
    <dgm:cxn modelId="{D74B1851-BE16-42A2-A346-529AB9852F39}" type="presParOf" srcId="{DC42EFF4-DD4F-49F1-9E61-171069F43622}" destId="{66BFCDBE-29E2-475C-91BB-11DAD1901B53}" srcOrd="1" destOrd="0" presId="urn:microsoft.com/office/officeart/2005/8/layout/cycle8"/>
    <dgm:cxn modelId="{989E6BB0-7F5D-4E73-9333-73531D53B0A3}" type="presParOf" srcId="{DC42EFF4-DD4F-49F1-9E61-171069F43622}" destId="{5BFB83E6-CDF8-492E-BC70-0E968840B293}" srcOrd="2" destOrd="0" presId="urn:microsoft.com/office/officeart/2005/8/layout/cycle8"/>
    <dgm:cxn modelId="{5590B75E-4146-4353-A1F9-912B661DBEE2}" type="presParOf" srcId="{DC42EFF4-DD4F-49F1-9E61-171069F43622}" destId="{C7B9D3F5-E41F-4AAC-BAED-973EB0F8A5BC}" srcOrd="3" destOrd="0" presId="urn:microsoft.com/office/officeart/2005/8/layout/cycle8"/>
    <dgm:cxn modelId="{D5EA6D43-5A04-4BDB-9B02-474564C19AF0}" type="presParOf" srcId="{DC42EFF4-DD4F-49F1-9E61-171069F43622}" destId="{4A9BCF01-A5D0-4949-81B6-5143FC03BEC6}" srcOrd="4" destOrd="0" presId="urn:microsoft.com/office/officeart/2005/8/layout/cycle8"/>
    <dgm:cxn modelId="{BC5A8E2F-EFFE-453F-80E0-4BD935EEE1C6}" type="presParOf" srcId="{DC42EFF4-DD4F-49F1-9E61-171069F43622}" destId="{D3781B37-6838-4B43-9819-6DC61A2DABB0}" srcOrd="5" destOrd="0" presId="urn:microsoft.com/office/officeart/2005/8/layout/cycle8"/>
    <dgm:cxn modelId="{030C5070-C7B3-42DE-92B7-682BE19329C5}" type="presParOf" srcId="{DC42EFF4-DD4F-49F1-9E61-171069F43622}" destId="{C08D5362-EDF6-4387-9322-B4C3F8CECFED}" srcOrd="6" destOrd="0" presId="urn:microsoft.com/office/officeart/2005/8/layout/cycle8"/>
    <dgm:cxn modelId="{ED9780C3-630F-41EA-B275-AFC72E0F07A6}" type="presParOf" srcId="{DC42EFF4-DD4F-49F1-9E61-171069F43622}" destId="{CC4F14B9-3C65-43E9-9221-9E26BB827B2A}" srcOrd="7" destOrd="0" presId="urn:microsoft.com/office/officeart/2005/8/layout/cycle8"/>
    <dgm:cxn modelId="{D78A25A7-5BE5-41D2-935F-AE7CD1E4434E}" type="presParOf" srcId="{DC42EFF4-DD4F-49F1-9E61-171069F43622}" destId="{8FFA93A0-6CB8-4D00-B751-8D1A89121337}" srcOrd="8" destOrd="0" presId="urn:microsoft.com/office/officeart/2005/8/layout/cycle8"/>
    <dgm:cxn modelId="{A51C80CD-6532-4270-A4B9-47E127FBFD24}" type="presParOf" srcId="{DC42EFF4-DD4F-49F1-9E61-171069F43622}" destId="{0A67D65A-00BF-4304-A010-C3F749CA9223}" srcOrd="9" destOrd="0" presId="urn:microsoft.com/office/officeart/2005/8/layout/cycle8"/>
    <dgm:cxn modelId="{6675671A-BF04-41C4-934E-3F07A02E3B73}" type="presParOf" srcId="{DC42EFF4-DD4F-49F1-9E61-171069F43622}" destId="{378678C8-C88F-4E60-A113-37CBD6E7804B}" srcOrd="10" destOrd="0" presId="urn:microsoft.com/office/officeart/2005/8/layout/cycle8"/>
    <dgm:cxn modelId="{152CA0CC-3C8E-4A8E-B47C-76EF26A35A10}" type="presParOf" srcId="{DC42EFF4-DD4F-49F1-9E61-171069F43622}" destId="{B17692E9-B465-4AEE-B046-A86072C93A38}" srcOrd="11" destOrd="0" presId="urn:microsoft.com/office/officeart/2005/8/layout/cycle8"/>
    <dgm:cxn modelId="{F7A883AD-821D-409E-AFF9-E954CB3D40BD}" type="presParOf" srcId="{DC42EFF4-DD4F-49F1-9E61-171069F43622}" destId="{F29599AA-E00B-4980-B0FE-7B4866180363}" srcOrd="12" destOrd="0" presId="urn:microsoft.com/office/officeart/2005/8/layout/cycle8"/>
    <dgm:cxn modelId="{1784D1C0-4516-414D-9BB2-097AD8077226}" type="presParOf" srcId="{DC42EFF4-DD4F-49F1-9E61-171069F43622}" destId="{80F8D150-79D6-4E19-B4AF-51730850705D}" srcOrd="13" destOrd="0" presId="urn:microsoft.com/office/officeart/2005/8/layout/cycle8"/>
    <dgm:cxn modelId="{4ED45995-9736-4A52-A8EC-74CB91B2497F}" type="presParOf" srcId="{DC42EFF4-DD4F-49F1-9E61-171069F43622}" destId="{1712C411-A1CC-4989-9B0B-20F6070F479F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8AD20-9D26-42A2-89CF-FEF89647BD26}">
      <dsp:nvSpPr>
        <dsp:cNvPr id="0" name=""/>
        <dsp:cNvSpPr/>
      </dsp:nvSpPr>
      <dsp:spPr>
        <a:xfrm>
          <a:off x="821591" y="170367"/>
          <a:ext cx="2201673" cy="2201673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Knowledge Management</a:t>
          </a:r>
        </a:p>
      </dsp:txBody>
      <dsp:txXfrm>
        <a:off x="1981926" y="636912"/>
        <a:ext cx="786312" cy="655260"/>
      </dsp:txXfrm>
    </dsp:sp>
    <dsp:sp modelId="{4A9BCF01-A5D0-4949-81B6-5143FC03BEC6}">
      <dsp:nvSpPr>
        <dsp:cNvPr id="0" name=""/>
        <dsp:cNvSpPr/>
      </dsp:nvSpPr>
      <dsp:spPr>
        <a:xfrm>
          <a:off x="776247" y="248998"/>
          <a:ext cx="2201673" cy="220167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Problem Management</a:t>
          </a:r>
        </a:p>
      </dsp:txBody>
      <dsp:txXfrm>
        <a:off x="1300455" y="1677465"/>
        <a:ext cx="1179468" cy="576628"/>
      </dsp:txXfrm>
    </dsp:sp>
    <dsp:sp modelId="{8FFA93A0-6CB8-4D00-B751-8D1A89121337}">
      <dsp:nvSpPr>
        <dsp:cNvPr id="0" name=""/>
        <dsp:cNvSpPr/>
      </dsp:nvSpPr>
      <dsp:spPr>
        <a:xfrm>
          <a:off x="730903" y="170367"/>
          <a:ext cx="2201673" cy="220167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000" kern="1200" dirty="0"/>
            <a:t>Incident Handling Process</a:t>
          </a:r>
        </a:p>
      </dsp:txBody>
      <dsp:txXfrm>
        <a:off x="985930" y="636912"/>
        <a:ext cx="786312" cy="655260"/>
      </dsp:txXfrm>
    </dsp:sp>
    <dsp:sp modelId="{F29599AA-E00B-4980-B0FE-7B4866180363}">
      <dsp:nvSpPr>
        <dsp:cNvPr id="0" name=""/>
        <dsp:cNvSpPr/>
      </dsp:nvSpPr>
      <dsp:spPr>
        <a:xfrm>
          <a:off x="685479" y="34073"/>
          <a:ext cx="2474261" cy="247426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D150-79D6-4E19-B4AF-51730850705D}">
      <dsp:nvSpPr>
        <dsp:cNvPr id="0" name=""/>
        <dsp:cNvSpPr/>
      </dsp:nvSpPr>
      <dsp:spPr>
        <a:xfrm>
          <a:off x="639953" y="112565"/>
          <a:ext cx="2474261" cy="247426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2C411-A1CC-4989-9B0B-20F6070F479F}">
      <dsp:nvSpPr>
        <dsp:cNvPr id="0" name=""/>
        <dsp:cNvSpPr/>
      </dsp:nvSpPr>
      <dsp:spPr>
        <a:xfrm>
          <a:off x="594427" y="34073"/>
          <a:ext cx="2474261" cy="247426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7b6de8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7b6de8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7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116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825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75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178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067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737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850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774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74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65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345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267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734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505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997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178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644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098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100" dirty="0">
                <a:latin typeface=".SF NS Text"/>
              </a:rPr>
              <a:t>ETL for Category Dimension: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.SF NS Text"/>
              </a:rPr>
              <a:t>Categories and Subcategories Selection.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.SF NS Text"/>
              </a:rPr>
              <a:t>Handling missing values by replacing with Generic Category = "Category 0" - "Subcategory_0".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.SF NS Text"/>
              </a:rPr>
              <a:t>Unique combinations of Category and Subcategory identified.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.SF NS Text"/>
              </a:rPr>
              <a:t>Got the Metadata of running this transformation.(</a:t>
            </a:r>
            <a:r>
              <a:rPr lang="en-US" sz="1100" dirty="0" err="1">
                <a:latin typeface=".SF NS Text"/>
              </a:rPr>
              <a:t>data_source</a:t>
            </a:r>
            <a:r>
              <a:rPr lang="en-US" sz="1100" dirty="0">
                <a:latin typeface=".SF NS Text"/>
              </a:rPr>
              <a:t>, </a:t>
            </a:r>
            <a:r>
              <a:rPr lang="en-US" sz="1100" dirty="0" err="1">
                <a:latin typeface=".SF NS Text"/>
              </a:rPr>
              <a:t>date_stamp</a:t>
            </a:r>
            <a:r>
              <a:rPr lang="en-US" sz="1100" dirty="0">
                <a:latin typeface=".SF NS Text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.SF NS Text"/>
              </a:rPr>
              <a:t>Loaded the rows to the Database - Category Table. </a:t>
            </a:r>
            <a:endParaRPr lang="en-NZ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67121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>
                <a:latin typeface=".SF NS Text"/>
              </a:rPr>
              <a:t>ETL for Priority Dimension: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.SF NS Text"/>
              </a:rPr>
              <a:t>Selected the Priority, Impact and Urgency columns.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.SF NS Text"/>
              </a:rPr>
              <a:t>Replaced the missing values with a Generic Priority = "0".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>
                <a:latin typeface=".SF NS Text"/>
              </a:rPr>
              <a:t>Identified the possible unique combinations.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.SF NS Text"/>
              </a:rPr>
              <a:t>Got the Metadata of running this transformation.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.SF NS Text"/>
              </a:rPr>
              <a:t> Loaded the rows to the Database - Priority Table. </a:t>
            </a:r>
            <a:endParaRPr lang="en-NZ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26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946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latin typeface=".SF NS Text"/>
              </a:rPr>
              <a:t>This process cover the ETL for Employee Dimension:</a:t>
            </a:r>
          </a:p>
          <a:p>
            <a:pPr algn="l"/>
            <a:r>
              <a:rPr lang="en-US" sz="1800" dirty="0">
                <a:latin typeface=".SF NS Text"/>
              </a:rPr>
              <a:t>1. Selected the all the columns containing an Employee and renaming = "</a:t>
            </a:r>
            <a:r>
              <a:rPr lang="en-US" sz="1800" dirty="0" err="1">
                <a:latin typeface=".SF NS Text"/>
              </a:rPr>
              <a:t>Opened_by</a:t>
            </a:r>
            <a:r>
              <a:rPr lang="en-US" sz="1800" dirty="0">
                <a:latin typeface=".SF NS Text"/>
              </a:rPr>
              <a:t>" "</a:t>
            </a:r>
            <a:r>
              <a:rPr lang="en-US" sz="1800" dirty="0" err="1">
                <a:latin typeface=".SF NS Text"/>
              </a:rPr>
              <a:t>Created_by</a:t>
            </a:r>
            <a:r>
              <a:rPr lang="en-US" sz="1800" dirty="0">
                <a:latin typeface=".SF NS Text"/>
              </a:rPr>
              <a:t>" "</a:t>
            </a:r>
            <a:r>
              <a:rPr lang="en-US" sz="1800" dirty="0" err="1">
                <a:latin typeface=".SF NS Text"/>
              </a:rPr>
              <a:t>Updated_by</a:t>
            </a:r>
            <a:r>
              <a:rPr lang="en-US" sz="1800" dirty="0">
                <a:latin typeface=".SF NS Text"/>
              </a:rPr>
              <a:t>" "Responsible" "</a:t>
            </a:r>
            <a:r>
              <a:rPr lang="en-US" sz="1800" dirty="0" err="1">
                <a:latin typeface=".SF NS Text"/>
              </a:rPr>
              <a:t>Resolved_by</a:t>
            </a:r>
            <a:r>
              <a:rPr lang="en-US" sz="1800" dirty="0">
                <a:latin typeface=".SF NS Text"/>
              </a:rPr>
              <a:t>"</a:t>
            </a:r>
          </a:p>
          <a:p>
            <a:pPr algn="l"/>
            <a:r>
              <a:rPr lang="en-US" sz="1800" dirty="0">
                <a:latin typeface=".SF NS Text"/>
              </a:rPr>
              <a:t>2. Replaced the missing values by a Generic Employee = "Employee 0".</a:t>
            </a:r>
          </a:p>
          <a:p>
            <a:pPr algn="l"/>
            <a:r>
              <a:rPr lang="en-US" sz="1800" dirty="0">
                <a:latin typeface=".SF NS Text"/>
              </a:rPr>
              <a:t>3. Stacked all the employees and identified the unique values.</a:t>
            </a:r>
          </a:p>
          <a:p>
            <a:pPr algn="l"/>
            <a:r>
              <a:rPr lang="en-US" sz="1800" dirty="0">
                <a:latin typeface=".SF NS Text"/>
              </a:rPr>
              <a:t>4. Generated the correct format to store </a:t>
            </a:r>
            <a:r>
              <a:rPr lang="en-US" sz="1800" dirty="0" err="1">
                <a:latin typeface=".SF NS Text"/>
              </a:rPr>
              <a:t>Ithe</a:t>
            </a:r>
            <a:r>
              <a:rPr lang="en-US" sz="1800" dirty="0">
                <a:latin typeface=".SF NS Text"/>
              </a:rPr>
              <a:t> employee as "</a:t>
            </a:r>
            <a:r>
              <a:rPr lang="en-US" sz="1800" dirty="0" err="1">
                <a:latin typeface=".SF NS Text"/>
              </a:rPr>
              <a:t>IdEmployee</a:t>
            </a:r>
            <a:r>
              <a:rPr lang="en-US" sz="1800" dirty="0">
                <a:latin typeface=".SF NS Text"/>
              </a:rPr>
              <a:t>".</a:t>
            </a:r>
          </a:p>
          <a:p>
            <a:pPr algn="l"/>
            <a:r>
              <a:rPr lang="en-US" sz="1800" dirty="0">
                <a:latin typeface=".SF NS Text"/>
              </a:rPr>
              <a:t>6. Got the Metadata of running this transformation.</a:t>
            </a:r>
          </a:p>
          <a:p>
            <a:pPr algn="l"/>
            <a:r>
              <a:rPr lang="en-US" sz="1800" dirty="0">
                <a:latin typeface=".SF NS Text"/>
              </a:rPr>
              <a:t>7. Loaded the rows to the Database - Employee Table.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64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ETL for Date Dimension: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1. Selected the all the columns containing a Date and renamed them to 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	"</a:t>
            </a:r>
            <a:r>
              <a:rPr lang="en-US" sz="1800" dirty="0" err="1">
                <a:latin typeface=".SF NS Text"/>
              </a:rPr>
              <a:t>Opened_at</a:t>
            </a:r>
            <a:r>
              <a:rPr lang="en-US" sz="1800" dirty="0">
                <a:latin typeface=".SF NS Text"/>
              </a:rPr>
              <a:t>" "</a:t>
            </a:r>
            <a:r>
              <a:rPr lang="en-US" sz="1800" dirty="0" err="1">
                <a:latin typeface=".SF NS Text"/>
              </a:rPr>
              <a:t>Created_at</a:t>
            </a:r>
            <a:r>
              <a:rPr lang="en-US" sz="1800" dirty="0">
                <a:latin typeface=".SF NS Text"/>
              </a:rPr>
              <a:t>" "</a:t>
            </a:r>
            <a:r>
              <a:rPr lang="en-US" sz="1800" dirty="0" err="1">
                <a:latin typeface=".SF NS Text"/>
              </a:rPr>
              <a:t>Updated_at</a:t>
            </a:r>
            <a:r>
              <a:rPr lang="en-US" sz="1800" dirty="0">
                <a:latin typeface=".SF NS Text"/>
              </a:rPr>
              <a:t>" "</a:t>
            </a:r>
            <a:r>
              <a:rPr lang="en-US" sz="1800" dirty="0" err="1">
                <a:latin typeface=".SF NS Text"/>
              </a:rPr>
              <a:t>Resolved_at</a:t>
            </a:r>
            <a:r>
              <a:rPr lang="en-US" sz="1800" dirty="0">
                <a:latin typeface=".SF NS Text"/>
              </a:rPr>
              <a:t>" "</a:t>
            </a:r>
            <a:r>
              <a:rPr lang="en-US" sz="1800" dirty="0" err="1">
                <a:latin typeface=".SF NS Text"/>
              </a:rPr>
              <a:t>Closed_at</a:t>
            </a:r>
            <a:r>
              <a:rPr lang="en-US" sz="1800" dirty="0">
                <a:latin typeface=".SF NS Text"/>
              </a:rPr>
              <a:t>“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2. Replaced the missing dates: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	 "</a:t>
            </a:r>
            <a:r>
              <a:rPr lang="en-US" sz="1800" dirty="0" err="1">
                <a:latin typeface=".SF NS Text"/>
              </a:rPr>
              <a:t>Created_at</a:t>
            </a:r>
            <a:r>
              <a:rPr lang="en-US" sz="1800" dirty="0">
                <a:latin typeface=".SF NS Text"/>
              </a:rPr>
              <a:t>" with the same date of "</a:t>
            </a:r>
            <a:r>
              <a:rPr lang="en-US" sz="1800" dirty="0" err="1">
                <a:latin typeface=".SF NS Text"/>
              </a:rPr>
              <a:t>Opened_at</a:t>
            </a:r>
            <a:r>
              <a:rPr lang="en-US" sz="1800" dirty="0">
                <a:latin typeface=".SF NS Text"/>
              </a:rPr>
              <a:t>".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	 "</a:t>
            </a:r>
            <a:r>
              <a:rPr lang="en-US" sz="1800" dirty="0" err="1">
                <a:latin typeface=".SF NS Text"/>
              </a:rPr>
              <a:t>Resolved_at</a:t>
            </a:r>
            <a:r>
              <a:rPr lang="en-US" sz="1800" dirty="0">
                <a:latin typeface=".SF NS Text"/>
              </a:rPr>
              <a:t>" with the same date of "</a:t>
            </a:r>
            <a:r>
              <a:rPr lang="en-US" sz="1800" dirty="0" err="1">
                <a:latin typeface=".SF NS Text"/>
              </a:rPr>
              <a:t>Closed_at</a:t>
            </a:r>
            <a:r>
              <a:rPr lang="en-US" sz="1800" dirty="0">
                <a:latin typeface=".SF NS Text"/>
              </a:rPr>
              <a:t>".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3. Stacked all the Dates.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4. Generated the correct format to store the Date/Time: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	a.  Added the seconds to format </a:t>
            </a:r>
            <a:r>
              <a:rPr lang="en-US" sz="1800" dirty="0" err="1">
                <a:latin typeface=".SF NS Text"/>
              </a:rPr>
              <a:t>HH:mm:SS</a:t>
            </a:r>
            <a:endParaRPr lang="en-US" sz="1800" dirty="0">
              <a:latin typeface=".SF NS Text"/>
            </a:endParaRPr>
          </a:p>
          <a:p>
            <a:pPr marL="615950" lvl="1" indent="0" algn="l">
              <a:buNone/>
            </a:pPr>
            <a:r>
              <a:rPr lang="en-US" sz="1800" dirty="0">
                <a:latin typeface=".SF NS Text"/>
              </a:rPr>
              <a:t>	b.  </a:t>
            </a:r>
            <a:r>
              <a:rPr lang="en-US" sz="1800" dirty="0" err="1">
                <a:latin typeface=".SF NS Text"/>
              </a:rPr>
              <a:t>Formated</a:t>
            </a:r>
            <a:r>
              <a:rPr lang="en-US" sz="1800" dirty="0">
                <a:latin typeface=".SF NS Text"/>
              </a:rPr>
              <a:t> the YYYY/MM/DD.</a:t>
            </a:r>
          </a:p>
          <a:p>
            <a:pPr marL="615950" lvl="1" indent="0" algn="l">
              <a:buNone/>
            </a:pPr>
            <a:r>
              <a:rPr lang="en-US" sz="1800" dirty="0">
                <a:latin typeface=".SF NS Text"/>
              </a:rPr>
              <a:t>	c.  Merged the Date/Time and kept the YYYY - MM - DD </a:t>
            </a:r>
            <a:r>
              <a:rPr lang="en-US" sz="1800" dirty="0" err="1">
                <a:latin typeface=".SF NS Text"/>
              </a:rPr>
              <a:t>colums</a:t>
            </a:r>
            <a:r>
              <a:rPr lang="en-US" sz="1800" dirty="0">
                <a:latin typeface=".SF NS Text"/>
              </a:rPr>
              <a:t> too.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5. Identified the unique Date/Time after making sure all of them were in the same format.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6. Created the </a:t>
            </a:r>
            <a:r>
              <a:rPr lang="en-US" sz="1800" dirty="0" err="1">
                <a:latin typeface=".SF NS Text"/>
              </a:rPr>
              <a:t>IdDate</a:t>
            </a:r>
            <a:r>
              <a:rPr lang="en-US" sz="1800" dirty="0">
                <a:latin typeface=".SF NS Text"/>
              </a:rPr>
              <a:t>(Primary Key) </a:t>
            </a:r>
            <a:r>
              <a:rPr lang="en-US" sz="1800" dirty="0" err="1">
                <a:latin typeface=".SF NS Text"/>
              </a:rPr>
              <a:t>triming</a:t>
            </a:r>
            <a:r>
              <a:rPr lang="en-US" sz="1800" dirty="0">
                <a:latin typeface=".SF NS Text"/>
              </a:rPr>
              <a:t> the Date/Time values and keeping only the digits.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7. Got the Metadata of running this transformation.</a:t>
            </a:r>
          </a:p>
          <a:p>
            <a:pPr marL="158750" indent="0" algn="l">
              <a:buNone/>
            </a:pPr>
            <a:r>
              <a:rPr lang="en-US" sz="1800" dirty="0">
                <a:latin typeface=".SF NS Text"/>
              </a:rPr>
              <a:t>8. Loaded the rows to the Database – </a:t>
            </a:r>
            <a:r>
              <a:rPr lang="en-US" sz="1800" dirty="0" err="1">
                <a:latin typeface=".SF NS Text"/>
              </a:rPr>
              <a:t>dim_date</a:t>
            </a:r>
            <a:r>
              <a:rPr lang="en-US" sz="1800" dirty="0">
                <a:latin typeface=".SF NS Text"/>
              </a:rPr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854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NZ" sz="1800" dirty="0">
                <a:latin typeface=".SF NS Text"/>
              </a:rPr>
              <a:t>ETL for </a:t>
            </a:r>
            <a:r>
              <a:rPr lang="en-NZ" sz="1800" dirty="0" err="1">
                <a:latin typeface=".SF NS Text"/>
              </a:rPr>
              <a:t>Satus</a:t>
            </a:r>
            <a:r>
              <a:rPr lang="en-NZ" sz="1800" dirty="0">
                <a:latin typeface=".SF NS Text"/>
              </a:rPr>
              <a:t> Dimension:</a:t>
            </a:r>
          </a:p>
          <a:p>
            <a:pPr algn="l"/>
            <a:r>
              <a:rPr lang="en-US" sz="1800" dirty="0">
                <a:latin typeface=".SF NS Text"/>
              </a:rPr>
              <a:t>1. Selected the Status columns and rename them to = "Active" "</a:t>
            </a:r>
            <a:r>
              <a:rPr lang="en-US" sz="1800" dirty="0" err="1">
                <a:latin typeface=".SF NS Text"/>
              </a:rPr>
              <a:t>Status_Description</a:t>
            </a:r>
            <a:r>
              <a:rPr lang="en-US" sz="1800" dirty="0">
                <a:latin typeface=".SF NS Text"/>
              </a:rPr>
              <a:t>".</a:t>
            </a:r>
          </a:p>
          <a:p>
            <a:pPr algn="l"/>
            <a:r>
              <a:rPr lang="en-US" sz="1800" dirty="0">
                <a:latin typeface=".SF NS Text"/>
              </a:rPr>
              <a:t>2. Replaced the missing and inconsistent values with a Generic Status = "Active".</a:t>
            </a:r>
          </a:p>
          <a:p>
            <a:pPr algn="l"/>
            <a:r>
              <a:rPr lang="en-NZ" sz="1800" dirty="0">
                <a:latin typeface=".SF NS Text"/>
              </a:rPr>
              <a:t>3. Identified the possible unique combinations.</a:t>
            </a:r>
          </a:p>
          <a:p>
            <a:pPr algn="l"/>
            <a:r>
              <a:rPr lang="en-US" sz="1800" dirty="0">
                <a:latin typeface=".SF NS Text"/>
              </a:rPr>
              <a:t>5. Got the Metadata of running this transformation.</a:t>
            </a:r>
          </a:p>
          <a:p>
            <a:pPr algn="l"/>
            <a:r>
              <a:rPr lang="en-US" sz="1800" dirty="0">
                <a:latin typeface=".SF NS Text"/>
              </a:rPr>
              <a:t>6. Loaded the rows to the Database – Dim Status Table.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439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latin typeface=".SF NS Text"/>
              </a:rPr>
              <a:t>This process cover the ETL for Incident Dimension:</a:t>
            </a:r>
          </a:p>
          <a:p>
            <a:pPr algn="l"/>
            <a:r>
              <a:rPr lang="en-US" sz="1800" dirty="0">
                <a:latin typeface=".SF NS Text"/>
              </a:rPr>
              <a:t>1. Selected the Incident columns and rename them to = "</a:t>
            </a:r>
            <a:r>
              <a:rPr lang="en-US" sz="1800" dirty="0" err="1">
                <a:latin typeface=".SF NS Text"/>
              </a:rPr>
              <a:t>idIncident</a:t>
            </a:r>
            <a:r>
              <a:rPr lang="en-US" sz="1800" dirty="0">
                <a:latin typeface=".SF NS Text"/>
              </a:rPr>
              <a:t>" "</a:t>
            </a:r>
            <a:r>
              <a:rPr lang="en-US" sz="1800" dirty="0" err="1">
                <a:latin typeface=".SF NS Text"/>
              </a:rPr>
              <a:t>Contact_Type</a:t>
            </a:r>
            <a:r>
              <a:rPr lang="en-US" sz="1800" dirty="0">
                <a:latin typeface=".SF NS Text"/>
              </a:rPr>
              <a:t>" "Location" "</a:t>
            </a:r>
            <a:r>
              <a:rPr lang="en-US" sz="1800" dirty="0" err="1">
                <a:latin typeface=".SF NS Text"/>
              </a:rPr>
              <a:t>Customer_Number</a:t>
            </a:r>
            <a:r>
              <a:rPr lang="en-US" sz="1800" dirty="0">
                <a:latin typeface=".SF NS Text"/>
              </a:rPr>
              <a:t>".</a:t>
            </a:r>
          </a:p>
          <a:p>
            <a:pPr algn="l"/>
            <a:r>
              <a:rPr lang="en-US" sz="1800" dirty="0">
                <a:latin typeface=".SF NS Text"/>
              </a:rPr>
              <a:t>2. Replaced the missing values with a Generic Location and Customer = "Location 0" - "Caller 0".</a:t>
            </a:r>
          </a:p>
          <a:p>
            <a:pPr algn="l"/>
            <a:r>
              <a:rPr lang="en-US" sz="1800" dirty="0">
                <a:latin typeface=".SF NS Text"/>
              </a:rPr>
              <a:t>3. Identified the unique incidents.</a:t>
            </a:r>
          </a:p>
          <a:p>
            <a:pPr algn="l"/>
            <a:r>
              <a:rPr lang="en-US" sz="1800" dirty="0">
                <a:latin typeface=".SF NS Text"/>
              </a:rPr>
              <a:t>4. Got the Metadata of running this transformation.</a:t>
            </a:r>
          </a:p>
          <a:p>
            <a:pPr algn="l"/>
            <a:r>
              <a:rPr lang="en-US" sz="1800" dirty="0">
                <a:latin typeface=".SF NS Text"/>
              </a:rPr>
              <a:t>5. Loaded the rows to the Database - Incident Table.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6102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latin typeface=".SF NS Text"/>
              </a:rPr>
              <a:t>This process cover the ETL for Incident Dimension:</a:t>
            </a:r>
          </a:p>
          <a:p>
            <a:pPr algn="l"/>
            <a:r>
              <a:rPr lang="en-US" sz="1800" dirty="0">
                <a:latin typeface=".SF NS Text"/>
              </a:rPr>
              <a:t>1. Selected the Incident columns and rename them to = "</a:t>
            </a:r>
            <a:r>
              <a:rPr lang="en-US" sz="1800" dirty="0" err="1">
                <a:latin typeface=".SF NS Text"/>
              </a:rPr>
              <a:t>idIncident</a:t>
            </a:r>
            <a:r>
              <a:rPr lang="en-US" sz="1800" dirty="0">
                <a:latin typeface=".SF NS Text"/>
              </a:rPr>
              <a:t>" "</a:t>
            </a:r>
            <a:r>
              <a:rPr lang="en-US" sz="1800" dirty="0" err="1">
                <a:latin typeface=".SF NS Text"/>
              </a:rPr>
              <a:t>Contact_Type</a:t>
            </a:r>
            <a:r>
              <a:rPr lang="en-US" sz="1800" dirty="0">
                <a:latin typeface=".SF NS Text"/>
              </a:rPr>
              <a:t>" "Location" "</a:t>
            </a:r>
            <a:r>
              <a:rPr lang="en-US" sz="1800" dirty="0" err="1">
                <a:latin typeface=".SF NS Text"/>
              </a:rPr>
              <a:t>Customer_Number</a:t>
            </a:r>
            <a:r>
              <a:rPr lang="en-US" sz="1800" dirty="0">
                <a:latin typeface=".SF NS Text"/>
              </a:rPr>
              <a:t>".</a:t>
            </a:r>
          </a:p>
          <a:p>
            <a:pPr algn="l"/>
            <a:r>
              <a:rPr lang="en-US" sz="1800" dirty="0">
                <a:latin typeface=".SF NS Text"/>
              </a:rPr>
              <a:t>2. Replaced the missing values with a Generic Location and Customer = "Location 0" - "Caller 0".</a:t>
            </a:r>
          </a:p>
          <a:p>
            <a:pPr algn="l"/>
            <a:r>
              <a:rPr lang="en-US" sz="1800" dirty="0">
                <a:latin typeface=".SF NS Text"/>
              </a:rPr>
              <a:t>3. Identified the unique incidents.</a:t>
            </a:r>
          </a:p>
          <a:p>
            <a:pPr algn="l"/>
            <a:r>
              <a:rPr lang="en-US" sz="1800" dirty="0">
                <a:latin typeface=".SF NS Text"/>
              </a:rPr>
              <a:t>4. Got the Metadata of running this transformation.</a:t>
            </a:r>
          </a:p>
          <a:p>
            <a:pPr algn="l"/>
            <a:r>
              <a:rPr lang="en-US" sz="1800" dirty="0">
                <a:latin typeface=".SF NS Text"/>
              </a:rPr>
              <a:t>5. Loaded the rows to the Database - Incident Table.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774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latin typeface=".SF NS Text"/>
              </a:rPr>
              <a:t>This process cover the ETL for Incident Management - Fact Table:</a:t>
            </a:r>
          </a:p>
          <a:p>
            <a:pPr algn="l"/>
            <a:r>
              <a:rPr lang="en-US" sz="1800" dirty="0">
                <a:latin typeface=".SF NS Text"/>
              </a:rPr>
              <a:t>1. Selected the all the columns containing the Facts: 26 Input Columns.</a:t>
            </a:r>
          </a:p>
          <a:p>
            <a:pPr algn="l"/>
            <a:r>
              <a:rPr lang="en-NZ" sz="1800" dirty="0">
                <a:latin typeface=".SF NS Text"/>
              </a:rPr>
              <a:t>2. Validate Data Quality:</a:t>
            </a:r>
          </a:p>
          <a:p>
            <a:pPr lvl="1" algn="l"/>
            <a:r>
              <a:rPr lang="en-US" sz="1800" dirty="0">
                <a:latin typeface=".SF NS Text"/>
              </a:rPr>
              <a:t>a. Replaced missing values aligned with the business rules applied for dimensions.</a:t>
            </a:r>
          </a:p>
          <a:p>
            <a:pPr lvl="1" algn="l"/>
            <a:r>
              <a:rPr lang="en-US" sz="1800" dirty="0">
                <a:latin typeface=".SF NS Text"/>
              </a:rPr>
              <a:t>b. Replaced "Notify" by Boolean values (0,1).</a:t>
            </a:r>
          </a:p>
          <a:p>
            <a:pPr lvl="1" algn="l"/>
            <a:r>
              <a:rPr lang="en-US" sz="1800" dirty="0">
                <a:latin typeface=".SF NS Text"/>
              </a:rPr>
              <a:t>c. Replaced missing "</a:t>
            </a:r>
            <a:r>
              <a:rPr lang="en-US" sz="1800" dirty="0" err="1">
                <a:latin typeface=".SF NS Text"/>
              </a:rPr>
              <a:t>Assigned_Groups</a:t>
            </a:r>
            <a:r>
              <a:rPr lang="en-US" sz="1800" dirty="0">
                <a:latin typeface=".SF NS Text"/>
              </a:rPr>
              <a:t>" with Generic "Group 0".</a:t>
            </a:r>
          </a:p>
          <a:p>
            <a:pPr lvl="1" algn="l"/>
            <a:r>
              <a:rPr lang="en-US" sz="1800" dirty="0">
                <a:latin typeface=".SF NS Text"/>
              </a:rPr>
              <a:t>d. Replaced missing "</a:t>
            </a:r>
            <a:r>
              <a:rPr lang="en-US" sz="1800" dirty="0" err="1">
                <a:latin typeface=".SF NS Text"/>
              </a:rPr>
              <a:t>Close_Code</a:t>
            </a:r>
            <a:r>
              <a:rPr lang="en-US" sz="1800" dirty="0">
                <a:latin typeface=".SF NS Text"/>
              </a:rPr>
              <a:t>" with Generic "Code 0".</a:t>
            </a:r>
          </a:p>
          <a:p>
            <a:pPr algn="l"/>
            <a:r>
              <a:rPr lang="en-US" sz="1800" dirty="0">
                <a:latin typeface=".SF NS Text"/>
              </a:rPr>
              <a:t>3. Fixed the Date/Time format for 5 columns following the same process of the Date Dimension.</a:t>
            </a:r>
          </a:p>
          <a:p>
            <a:pPr lvl="1" algn="l"/>
            <a:r>
              <a:rPr lang="en-US" sz="1800" dirty="0">
                <a:latin typeface=".SF NS Text"/>
              </a:rPr>
              <a:t>a.  Added the seconds to format </a:t>
            </a:r>
            <a:r>
              <a:rPr lang="en-US" sz="1800" dirty="0" err="1">
                <a:latin typeface=".SF NS Text"/>
              </a:rPr>
              <a:t>HH:mm:SS</a:t>
            </a:r>
            <a:endParaRPr lang="en-US" sz="1800" dirty="0">
              <a:latin typeface=".SF NS Text"/>
            </a:endParaRPr>
          </a:p>
          <a:p>
            <a:pPr lvl="1" algn="l"/>
            <a:r>
              <a:rPr lang="en-US" sz="1800" dirty="0">
                <a:latin typeface=".SF NS Text"/>
              </a:rPr>
              <a:t>b.  </a:t>
            </a:r>
            <a:r>
              <a:rPr lang="en-US" sz="1800" dirty="0" err="1">
                <a:latin typeface=".SF NS Text"/>
              </a:rPr>
              <a:t>Formated</a:t>
            </a:r>
            <a:r>
              <a:rPr lang="en-US" sz="1800" dirty="0">
                <a:latin typeface=".SF NS Text"/>
              </a:rPr>
              <a:t> the YYYY/MM/DD.</a:t>
            </a:r>
          </a:p>
          <a:p>
            <a:pPr lvl="1" algn="l"/>
            <a:r>
              <a:rPr lang="en-US" sz="1800" dirty="0">
                <a:latin typeface=".SF NS Text"/>
              </a:rPr>
              <a:t>c.  Merged the Date/Time.</a:t>
            </a:r>
          </a:p>
          <a:p>
            <a:pPr algn="l"/>
            <a:r>
              <a:rPr lang="en-US" sz="1800" dirty="0">
                <a:latin typeface=".SF NS Text"/>
              </a:rPr>
              <a:t>4. Generated the Dates FK </a:t>
            </a:r>
            <a:r>
              <a:rPr lang="en-US" sz="1800" dirty="0" err="1">
                <a:latin typeface=".SF NS Text"/>
              </a:rPr>
              <a:t>triming</a:t>
            </a:r>
            <a:r>
              <a:rPr lang="en-US" sz="1800" dirty="0">
                <a:latin typeface=".SF NS Text"/>
              </a:rPr>
              <a:t> the Date/Time values and keeping only the digits.</a:t>
            </a:r>
          </a:p>
          <a:p>
            <a:pPr algn="l"/>
            <a:r>
              <a:rPr lang="en-US" sz="1800" dirty="0">
                <a:latin typeface=".SF NS Text"/>
              </a:rPr>
              <a:t>5. Generated the FKs for Status, Priority and Category by associating the values to the primary key of each dimension.</a:t>
            </a:r>
          </a:p>
          <a:p>
            <a:pPr algn="l"/>
            <a:r>
              <a:rPr lang="en-US" sz="1800" dirty="0">
                <a:latin typeface=".SF NS Text"/>
              </a:rPr>
              <a:t>6. Created a sequence as the </a:t>
            </a:r>
            <a:r>
              <a:rPr lang="en-US" sz="1800" dirty="0" err="1">
                <a:latin typeface=".SF NS Text"/>
              </a:rPr>
              <a:t>IdIncident_Management</a:t>
            </a:r>
            <a:r>
              <a:rPr lang="en-US" sz="1800" dirty="0">
                <a:latin typeface=".SF NS Text"/>
              </a:rPr>
              <a:t>(Primary Key).</a:t>
            </a:r>
          </a:p>
          <a:p>
            <a:pPr algn="l"/>
            <a:r>
              <a:rPr lang="en-US" sz="1800" dirty="0">
                <a:latin typeface=".SF NS Text"/>
              </a:rPr>
              <a:t>7. Got the Metadata of running this transformation.</a:t>
            </a:r>
          </a:p>
          <a:p>
            <a:pPr algn="l"/>
            <a:r>
              <a:rPr lang="en-US" sz="1800" dirty="0">
                <a:latin typeface=".SF NS Text"/>
              </a:rPr>
              <a:t>8. Loaded the rows to the Database - Incident Management Fact Table.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67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1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48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0757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613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1627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9819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4824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758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1613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385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849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355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7783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99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625" y="-25"/>
            <a:ext cx="9188400" cy="5143500"/>
            <a:chOff x="-100" y="-9725"/>
            <a:chExt cx="91884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ofia Sans"/>
                <a:ea typeface="Sofia Sans"/>
                <a:cs typeface="Sofia Sans"/>
                <a:sym typeface="Sof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898750" y="3421125"/>
            <a:ext cx="4532100" cy="475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093100" y="195425"/>
            <a:ext cx="8275575" cy="4107200"/>
            <a:chOff x="1093100" y="195425"/>
            <a:chExt cx="8275575" cy="4107200"/>
          </a:xfrm>
        </p:grpSpPr>
        <p:sp>
          <p:nvSpPr>
            <p:cNvPr id="15" name="Google Shape;15;p2"/>
            <p:cNvSpPr/>
            <p:nvPr/>
          </p:nvSpPr>
          <p:spPr>
            <a:xfrm>
              <a:off x="8781875" y="37158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707525" y="312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3100" y="1954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8125" y="25717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480883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2914291"/>
            <a:ext cx="734700" cy="447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720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8"/>
          </p:nvPr>
        </p:nvSpPr>
        <p:spPr>
          <a:xfrm>
            <a:off x="3306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5892000" y="19590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3"/>
          </p:nvPr>
        </p:nvSpPr>
        <p:spPr>
          <a:xfrm>
            <a:off x="720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3306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5"/>
          </p:nvPr>
        </p:nvSpPr>
        <p:spPr>
          <a:xfrm>
            <a:off x="5892000" y="3391139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-3639025" y="-1269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30" name="Google Shape;130;p13"/>
          <p:cNvGrpSpPr/>
          <p:nvPr/>
        </p:nvGrpSpPr>
        <p:grpSpPr>
          <a:xfrm>
            <a:off x="162425" y="53900"/>
            <a:ext cx="8613450" cy="4786650"/>
            <a:chOff x="162425" y="53900"/>
            <a:chExt cx="8613450" cy="4786650"/>
          </a:xfrm>
        </p:grpSpPr>
        <p:sp>
          <p:nvSpPr>
            <p:cNvPr id="131" name="Google Shape;131;p13"/>
            <p:cNvSpPr/>
            <p:nvPr/>
          </p:nvSpPr>
          <p:spPr>
            <a:xfrm flipH="1">
              <a:off x="872475" y="539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flipH="1">
              <a:off x="7762250" y="4689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7686050" y="1292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flipH="1">
              <a:off x="8624375" y="19284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162425" y="34569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36" name="Google Shape;136;p13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37" name="Google Shape;137;p1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1"/>
          </p:nvPr>
        </p:nvSpPr>
        <p:spPr>
          <a:xfrm>
            <a:off x="937625" y="2043315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2"/>
          </p:nvPr>
        </p:nvSpPr>
        <p:spPr>
          <a:xfrm>
            <a:off x="3484347" y="2043315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3"/>
          </p:nvPr>
        </p:nvSpPr>
        <p:spPr>
          <a:xfrm>
            <a:off x="6031075" y="2043315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4"/>
          </p:nvPr>
        </p:nvSpPr>
        <p:spPr>
          <a:xfrm>
            <a:off x="937625" y="1664100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5"/>
          </p:nvPr>
        </p:nvSpPr>
        <p:spPr>
          <a:xfrm>
            <a:off x="3484350" y="1664100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6"/>
          </p:nvPr>
        </p:nvSpPr>
        <p:spPr>
          <a:xfrm>
            <a:off x="6031075" y="1664100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17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80" name="Google Shape;180;p17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7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2" name="Google Shape;182;p17"/>
          <p:cNvSpPr/>
          <p:nvPr/>
        </p:nvSpPr>
        <p:spPr>
          <a:xfrm rot="10800000" flipH="1">
            <a:off x="-1760700" y="413105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83" name="Google Shape;183;p17"/>
          <p:cNvGrpSpPr/>
          <p:nvPr/>
        </p:nvGrpSpPr>
        <p:grpSpPr>
          <a:xfrm>
            <a:off x="236675" y="3018575"/>
            <a:ext cx="8451400" cy="2369425"/>
            <a:chOff x="236675" y="3018575"/>
            <a:chExt cx="8451400" cy="2369425"/>
          </a:xfrm>
        </p:grpSpPr>
        <p:sp>
          <p:nvSpPr>
            <p:cNvPr id="184" name="Google Shape;184;p17"/>
            <p:cNvSpPr/>
            <p:nvPr/>
          </p:nvSpPr>
          <p:spPr>
            <a:xfrm>
              <a:off x="236675" y="42887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720000" y="480120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36675" y="30185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8536575" y="42125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7924875" y="480120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2"/>
          <p:cNvGrpSpPr/>
          <p:nvPr/>
        </p:nvGrpSpPr>
        <p:grpSpPr>
          <a:xfrm flipH="1">
            <a:off x="-22200" y="3079850"/>
            <a:ext cx="1556325" cy="1999350"/>
            <a:chOff x="8267750" y="3079850"/>
            <a:chExt cx="1556325" cy="1999350"/>
          </a:xfrm>
        </p:grpSpPr>
        <p:sp>
          <p:nvSpPr>
            <p:cNvPr id="258" name="Google Shape;258;p22"/>
            <p:cNvSpPr/>
            <p:nvPr/>
          </p:nvSpPr>
          <p:spPr>
            <a:xfrm flipH="1">
              <a:off x="8267750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9190475" y="3635025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9266675" y="30798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9359075" y="40228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63" name="Google Shape;263;p22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264" name="Google Shape;264;p2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3"/>
          <p:cNvGrpSpPr/>
          <p:nvPr/>
        </p:nvGrpSpPr>
        <p:grpSpPr>
          <a:xfrm rot="10800000">
            <a:off x="146400" y="82500"/>
            <a:ext cx="2989125" cy="4123875"/>
            <a:chOff x="6666350" y="917675"/>
            <a:chExt cx="2989125" cy="4123875"/>
          </a:xfrm>
        </p:grpSpPr>
        <p:sp>
          <p:nvSpPr>
            <p:cNvPr id="268" name="Google Shape;268;p23"/>
            <p:cNvSpPr/>
            <p:nvPr/>
          </p:nvSpPr>
          <p:spPr>
            <a:xfrm flipH="1">
              <a:off x="9428675" y="39380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 flipH="1">
              <a:off x="8676125" y="49277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flipH="1">
              <a:off x="6666350" y="4794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flipH="1">
              <a:off x="9190475" y="9176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 flipH="1">
            <a:off x="-22200" y="-9725"/>
            <a:ext cx="9188400" cy="5153273"/>
            <a:chOff x="-100" y="-9725"/>
            <a:chExt cx="9188400" cy="5143500"/>
          </a:xfrm>
        </p:grpSpPr>
        <p:cxnSp>
          <p:nvCxnSpPr>
            <p:cNvPr id="274" name="Google Shape;274;p2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7814275" y="386450"/>
            <a:ext cx="855450" cy="4590600"/>
            <a:chOff x="7814275" y="386450"/>
            <a:chExt cx="855450" cy="4590600"/>
          </a:xfrm>
        </p:grpSpPr>
        <p:sp>
          <p:nvSpPr>
            <p:cNvPr id="23" name="Google Shape;23;p3"/>
            <p:cNvSpPr/>
            <p:nvPr/>
          </p:nvSpPr>
          <p:spPr>
            <a:xfrm>
              <a:off x="7814275" y="475025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518225" y="43211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166250" y="3864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518225" y="10922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" name="Google Shape;27;p3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342075" y="1592327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5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" name="Google Shape;49;p5"/>
          <p:cNvGrpSpPr/>
          <p:nvPr/>
        </p:nvGrpSpPr>
        <p:grpSpPr>
          <a:xfrm>
            <a:off x="462875" y="198225"/>
            <a:ext cx="8973075" cy="3528450"/>
            <a:chOff x="462875" y="198225"/>
            <a:chExt cx="8973075" cy="3528450"/>
          </a:xfrm>
        </p:grpSpPr>
        <p:sp>
          <p:nvSpPr>
            <p:cNvPr id="50" name="Google Shape;50;p5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10800000">
              <a:off x="8849150" y="107690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462875" y="364867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5" name="Google Shape;55;p6"/>
          <p:cNvGrpSpPr/>
          <p:nvPr/>
        </p:nvGrpSpPr>
        <p:grpSpPr>
          <a:xfrm rot="10800000">
            <a:off x="-100" y="-9725"/>
            <a:ext cx="9146700" cy="5143500"/>
            <a:chOff x="41600" y="-9725"/>
            <a:chExt cx="9146700" cy="5143500"/>
          </a:xfrm>
        </p:grpSpPr>
        <p:cxnSp>
          <p:nvCxnSpPr>
            <p:cNvPr id="56" name="Google Shape;56;p6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6"/>
            <p:cNvCxnSpPr/>
            <p:nvPr/>
          </p:nvCxnSpPr>
          <p:spPr>
            <a:xfrm rot="10800000">
              <a:off x="41600" y="4928275"/>
              <a:ext cx="9146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" name="Google Shape;58;p6"/>
          <p:cNvSpPr/>
          <p:nvPr/>
        </p:nvSpPr>
        <p:spPr>
          <a:xfrm rot="10800000" flipH="1">
            <a:off x="-3696100" y="479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59" name="Google Shape;59;p6"/>
          <p:cNvGrpSpPr/>
          <p:nvPr/>
        </p:nvGrpSpPr>
        <p:grpSpPr>
          <a:xfrm>
            <a:off x="236675" y="789100"/>
            <a:ext cx="8531575" cy="4725575"/>
            <a:chOff x="236675" y="789100"/>
            <a:chExt cx="8531575" cy="4725575"/>
          </a:xfrm>
        </p:grpSpPr>
        <p:grpSp>
          <p:nvGrpSpPr>
            <p:cNvPr id="60" name="Google Shape;60;p6"/>
            <p:cNvGrpSpPr/>
            <p:nvPr/>
          </p:nvGrpSpPr>
          <p:grpSpPr>
            <a:xfrm>
              <a:off x="236675" y="789100"/>
              <a:ext cx="8531575" cy="4226125"/>
              <a:chOff x="236675" y="789100"/>
              <a:chExt cx="8531575" cy="4226125"/>
            </a:xfrm>
          </p:grpSpPr>
          <p:grpSp>
            <p:nvGrpSpPr>
              <p:cNvPr id="61" name="Google Shape;61;p6"/>
              <p:cNvGrpSpPr/>
              <p:nvPr/>
            </p:nvGrpSpPr>
            <p:grpSpPr>
              <a:xfrm>
                <a:off x="236675" y="789100"/>
                <a:ext cx="6388575" cy="4226125"/>
                <a:chOff x="236675" y="789100"/>
                <a:chExt cx="6388575" cy="4226125"/>
              </a:xfrm>
            </p:grpSpPr>
            <p:sp>
              <p:nvSpPr>
                <p:cNvPr id="62" name="Google Shape;62;p6"/>
                <p:cNvSpPr/>
                <p:nvPr/>
              </p:nvSpPr>
              <p:spPr>
                <a:xfrm>
                  <a:off x="236675" y="4630050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3" name="Google Shape;63;p6"/>
                <p:cNvSpPr/>
                <p:nvPr/>
              </p:nvSpPr>
              <p:spPr>
                <a:xfrm>
                  <a:off x="297650" y="789100"/>
                  <a:ext cx="226800" cy="2268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4" name="Google Shape;64;p6"/>
                <p:cNvSpPr/>
                <p:nvPr/>
              </p:nvSpPr>
              <p:spPr>
                <a:xfrm>
                  <a:off x="6473750" y="4785725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5" name="Google Shape;65;p6"/>
                <p:cNvSpPr/>
                <p:nvPr/>
              </p:nvSpPr>
              <p:spPr>
                <a:xfrm>
                  <a:off x="4024150" y="4937225"/>
                  <a:ext cx="78300" cy="780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</p:grpSp>
          <p:sp>
            <p:nvSpPr>
              <p:cNvPr id="66" name="Google Shape;66;p6"/>
              <p:cNvSpPr/>
              <p:nvPr/>
            </p:nvSpPr>
            <p:spPr>
              <a:xfrm rot="10800000">
                <a:off x="463475" y="1846000"/>
                <a:ext cx="78300" cy="78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 rot="10800000">
                <a:off x="8616750" y="3611975"/>
                <a:ext cx="151500" cy="151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68" name="Google Shape;68;p6"/>
            <p:cNvSpPr/>
            <p:nvPr/>
          </p:nvSpPr>
          <p:spPr>
            <a:xfrm>
              <a:off x="2129850" y="492787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4" name="Google Shape;84;p8"/>
          <p:cNvGrpSpPr/>
          <p:nvPr/>
        </p:nvGrpSpPr>
        <p:grpSpPr>
          <a:xfrm>
            <a:off x="6863521" y="2951897"/>
            <a:ext cx="2316450" cy="2212375"/>
            <a:chOff x="7507625" y="2942125"/>
            <a:chExt cx="2316450" cy="2212375"/>
          </a:xfrm>
        </p:grpSpPr>
        <p:sp>
          <p:nvSpPr>
            <p:cNvPr id="85" name="Google Shape;85;p8"/>
            <p:cNvSpPr/>
            <p:nvPr/>
          </p:nvSpPr>
          <p:spPr>
            <a:xfrm flipH="1">
              <a:off x="7507625" y="4927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9452600" y="38847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407600" y="49653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9551375" y="29421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9359075" y="42571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 rot="10800000" flipH="1">
            <a:off x="-8429" y="-9725"/>
            <a:ext cx="9188400" cy="5153273"/>
            <a:chOff x="-100" y="-9725"/>
            <a:chExt cx="9188400" cy="5143500"/>
          </a:xfrm>
        </p:grpSpPr>
        <p:cxnSp>
          <p:nvCxnSpPr>
            <p:cNvPr id="91" name="Google Shape;91;p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-22200" y="297350"/>
            <a:ext cx="2982725" cy="4781850"/>
            <a:chOff x="-22200" y="297350"/>
            <a:chExt cx="2982725" cy="4781850"/>
          </a:xfrm>
        </p:grpSpPr>
        <p:sp>
          <p:nvSpPr>
            <p:cNvPr id="97" name="Google Shape;97;p9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-22200" y="23845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2" name="Google Shape;102;p9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103" name="Google Shape;103;p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93550"/>
            <a:ext cx="3841500" cy="10593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713225" y="2852850"/>
            <a:ext cx="3841500" cy="4971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12" name="Google Shape;112;p1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1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ipulshinde/incident-response-log?select=incident_event_log.cs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IT Incident Management Analysis</a:t>
            </a:r>
            <a:br>
              <a:rPr lang="en-US" b="1" dirty="0"/>
            </a:br>
            <a:r>
              <a:rPr lang="en-US" sz="1600" b="1" dirty="0"/>
              <a:t>(An End-to-End Data Warehouse Project)</a:t>
            </a:r>
            <a:endParaRPr sz="1600" b="1" dirty="0"/>
          </a:p>
        </p:txBody>
      </p:sp>
      <p:sp>
        <p:nvSpPr>
          <p:cNvPr id="287" name="Google Shape;287;p27"/>
          <p:cNvSpPr txBox="1">
            <a:spLocks noGrp="1"/>
          </p:cNvSpPr>
          <p:nvPr>
            <p:ph type="subTitle" idx="1"/>
          </p:nvPr>
        </p:nvSpPr>
        <p:spPr>
          <a:xfrm>
            <a:off x="4041600" y="3976582"/>
            <a:ext cx="4532100" cy="694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dirty="0"/>
              <a:t>B</a:t>
            </a:r>
            <a:r>
              <a:rPr lang="en" dirty="0"/>
              <a:t>y: Sumit Chhetri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Submitted to: Prof. Maryam Erfanian Sabee</a:t>
            </a:r>
            <a:endParaRPr dirty="0"/>
          </a:p>
        </p:txBody>
      </p:sp>
      <p:pic>
        <p:nvPicPr>
          <p:cNvPr id="288" name="Google Shape;2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88" y="757212"/>
            <a:ext cx="3117649" cy="356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219300"/>
            <a:ext cx="5070764" cy="562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Data Exploration and Cleaning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6A77C-86B5-245F-99C9-CEB9E89C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403" y="961858"/>
            <a:ext cx="2546100" cy="528435"/>
          </a:xfrm>
          <a:prstGeom prst="rect">
            <a:avLst/>
          </a:prstGeom>
        </p:spPr>
      </p:pic>
      <p:sp>
        <p:nvSpPr>
          <p:cNvPr id="2" name="Google Shape;326;p30">
            <a:extLst>
              <a:ext uri="{FF2B5EF4-FFF2-40B4-BE49-F238E27FC236}">
                <a16:creationId xmlns:a16="http://schemas.microsoft.com/office/drawing/2014/main" id="{D24AD81C-E7A3-A641-DF33-FE52585970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7524" y="1034275"/>
            <a:ext cx="4859780" cy="635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1. Total Data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A751EC-6C41-6AA2-ECA7-5601D0A46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52" y="2292731"/>
            <a:ext cx="5594801" cy="20490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EE6741-8A5D-AAD5-314E-2EDBB9FA2C16}"/>
              </a:ext>
            </a:extLst>
          </p:cNvPr>
          <p:cNvSpPr/>
          <p:nvPr/>
        </p:nvSpPr>
        <p:spPr>
          <a:xfrm>
            <a:off x="1054774" y="3898760"/>
            <a:ext cx="2259345" cy="41859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FFEA32-4357-49C4-BCD2-DA03E4EE733A}"/>
              </a:ext>
            </a:extLst>
          </p:cNvPr>
          <p:cNvSpPr txBox="1"/>
          <p:nvPr/>
        </p:nvSpPr>
        <p:spPr>
          <a:xfrm>
            <a:off x="827524" y="1828838"/>
            <a:ext cx="49115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100"/>
              <a:buNone/>
              <a:defRPr sz="12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dirty="0"/>
              <a:t>2. Duplicate data identification before loading to table</a:t>
            </a:r>
          </a:p>
        </p:txBody>
      </p:sp>
    </p:spTree>
    <p:extLst>
      <p:ext uri="{BB962C8B-B14F-4D97-AF65-F5344CB8AC3E}">
        <p14:creationId xmlns:p14="http://schemas.microsoft.com/office/powerpoint/2010/main" val="21372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3" y="244443"/>
            <a:ext cx="6037438" cy="562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Data Exploration and Cleaning </a:t>
            </a:r>
            <a:r>
              <a:rPr lang="en-US" sz="2500" b="1" i="1" dirty="0"/>
              <a:t>(contd..)</a:t>
            </a:r>
            <a:endParaRPr sz="2500" b="1" i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326;p30">
            <a:extLst>
              <a:ext uri="{FF2B5EF4-FFF2-40B4-BE49-F238E27FC236}">
                <a16:creationId xmlns:a16="http://schemas.microsoft.com/office/drawing/2014/main" id="{D24AD81C-E7A3-A641-DF33-FE52585970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89621" y="1014591"/>
            <a:ext cx="6528172" cy="29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3. Duplicate record dropped which left us with </a:t>
            </a:r>
            <a:r>
              <a:rPr lang="en-US" b="1" dirty="0">
                <a:solidFill>
                  <a:srgbClr val="00B050"/>
                </a:solidFill>
              </a:rPr>
              <a:t>(141712 X 36) </a:t>
            </a:r>
            <a:r>
              <a:rPr lang="en-US" b="1" dirty="0"/>
              <a:t>unique row.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48C4A-C53C-E9F8-91D1-10DC7095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88" y="1715527"/>
            <a:ext cx="4279577" cy="3158178"/>
          </a:xfrm>
          <a:prstGeom prst="rect">
            <a:avLst/>
          </a:prstGeom>
        </p:spPr>
      </p:pic>
      <p:sp>
        <p:nvSpPr>
          <p:cNvPr id="5" name="Google Shape;326;p30">
            <a:extLst>
              <a:ext uri="{FF2B5EF4-FFF2-40B4-BE49-F238E27FC236}">
                <a16:creationId xmlns:a16="http://schemas.microsoft.com/office/drawing/2014/main" id="{1D90BF33-3635-E1DE-46D5-ECBB9BDB5F99}"/>
              </a:ext>
            </a:extLst>
          </p:cNvPr>
          <p:cNvSpPr txBox="1">
            <a:spLocks/>
          </p:cNvSpPr>
          <p:nvPr/>
        </p:nvSpPr>
        <p:spPr>
          <a:xfrm>
            <a:off x="5801125" y="1956800"/>
            <a:ext cx="2756492" cy="77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b="1" dirty="0"/>
              <a:t>Wait. So, there’ nothing wrong?</a:t>
            </a:r>
          </a:p>
          <a:p>
            <a:pPr marL="0" indent="0">
              <a:buSzPts val="1100"/>
              <a:buFont typeface="Arial"/>
              <a:buNone/>
            </a:pPr>
            <a:endParaRPr lang="en-US" b="1" dirty="0"/>
          </a:p>
        </p:txBody>
      </p:sp>
      <p:pic>
        <p:nvPicPr>
          <p:cNvPr id="8" name="Picture 7" descr="A yellow face with a black background&#10;&#10;Description automatically generated">
            <a:extLst>
              <a:ext uri="{FF2B5EF4-FFF2-40B4-BE49-F238E27FC236}">
                <a16:creationId xmlns:a16="http://schemas.microsoft.com/office/drawing/2014/main" id="{9BD880FD-8C19-7A14-9A8B-A6D5121FB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276" y="2258664"/>
            <a:ext cx="571517" cy="57151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92654E-DA23-38E5-079E-1B02F814B8AF}"/>
              </a:ext>
            </a:extLst>
          </p:cNvPr>
          <p:cNvSpPr/>
          <p:nvPr/>
        </p:nvSpPr>
        <p:spPr>
          <a:xfrm rot="5400000">
            <a:off x="898036" y="3330250"/>
            <a:ext cx="2708763" cy="37815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770AE-594F-F1EA-D491-9BEEFCC69E73}"/>
              </a:ext>
            </a:extLst>
          </p:cNvPr>
          <p:cNvSpPr txBox="1"/>
          <p:nvPr/>
        </p:nvSpPr>
        <p:spPr>
          <a:xfrm>
            <a:off x="889621" y="1359008"/>
            <a:ext cx="49115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100"/>
              <a:buNone/>
              <a:defRPr sz="12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dirty="0"/>
              <a:t>4. No null values found.</a:t>
            </a:r>
          </a:p>
        </p:txBody>
      </p:sp>
    </p:spTree>
    <p:extLst>
      <p:ext uri="{BB962C8B-B14F-4D97-AF65-F5344CB8AC3E}">
        <p14:creationId xmlns:p14="http://schemas.microsoft.com/office/powerpoint/2010/main" val="17989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3" y="249426"/>
            <a:ext cx="6492318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Data Exploration and Cleaning </a:t>
            </a:r>
            <a:r>
              <a:rPr lang="en-US" sz="2500" b="1" i="1" dirty="0"/>
              <a:t>(contd..)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326;p30">
            <a:extLst>
              <a:ext uri="{FF2B5EF4-FFF2-40B4-BE49-F238E27FC236}">
                <a16:creationId xmlns:a16="http://schemas.microsoft.com/office/drawing/2014/main" id="{75656EDC-F753-5552-6763-18918626BD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7523" y="1034275"/>
            <a:ext cx="6724399" cy="24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4.  Invalid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7B20B-2C0A-6307-A024-E0F10C842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37" y="1443350"/>
            <a:ext cx="6711231" cy="13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249426"/>
            <a:ext cx="6492318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Data Exploration and Cleaning </a:t>
            </a:r>
            <a:r>
              <a:rPr lang="en-US" sz="2500" b="1" i="1" dirty="0"/>
              <a:t>(contd..)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326;p30">
            <a:extLst>
              <a:ext uri="{FF2B5EF4-FFF2-40B4-BE49-F238E27FC236}">
                <a16:creationId xmlns:a16="http://schemas.microsoft.com/office/drawing/2014/main" id="{75656EDC-F753-5552-6763-18918626BD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7523" y="1034275"/>
            <a:ext cx="6724399" cy="24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4.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7B20B-2C0A-6307-A024-E0F10C842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97889" y="755081"/>
            <a:ext cx="19070563" cy="3960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7B404C-693A-0F42-6DC1-D58046489581}"/>
              </a:ext>
            </a:extLst>
          </p:cNvPr>
          <p:cNvSpPr/>
          <p:nvPr/>
        </p:nvSpPr>
        <p:spPr>
          <a:xfrm>
            <a:off x="2367228" y="1113990"/>
            <a:ext cx="2548252" cy="3274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375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249426"/>
            <a:ext cx="6492318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Data Exploration and Cleaning </a:t>
            </a:r>
            <a:r>
              <a:rPr lang="en-US" sz="2500" b="1" i="1" dirty="0"/>
              <a:t>(contd..)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326;p30">
            <a:extLst>
              <a:ext uri="{FF2B5EF4-FFF2-40B4-BE49-F238E27FC236}">
                <a16:creationId xmlns:a16="http://schemas.microsoft.com/office/drawing/2014/main" id="{75656EDC-F753-5552-6763-18918626BD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7523" y="1034275"/>
            <a:ext cx="6724399" cy="24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4.  Invalid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7B20B-2C0A-6307-A024-E0F10C842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37" y="1443350"/>
            <a:ext cx="6711231" cy="1393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1CCA8-0B08-F7C8-B00E-9E1A5197E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63" y="2933840"/>
            <a:ext cx="2794259" cy="1952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B3276-B311-BA34-75FE-F05FB19B9822}"/>
              </a:ext>
            </a:extLst>
          </p:cNvPr>
          <p:cNvSpPr txBox="1"/>
          <p:nvPr/>
        </p:nvSpPr>
        <p:spPr>
          <a:xfrm>
            <a:off x="4669474" y="3003335"/>
            <a:ext cx="3318762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17.5% </a:t>
            </a:r>
            <a:r>
              <a:rPr lang="en-US" dirty="0"/>
              <a:t>data are missing that is around </a:t>
            </a:r>
            <a:r>
              <a:rPr lang="en-US" b="1" dirty="0">
                <a:solidFill>
                  <a:srgbClr val="FF0000"/>
                </a:solidFill>
              </a:rPr>
              <a:t>90000</a:t>
            </a:r>
            <a:r>
              <a:rPr lang="en-US" dirty="0"/>
              <a:t> cells have the invalid value </a:t>
            </a:r>
            <a:r>
              <a:rPr lang="en-US" b="1" dirty="0">
                <a:solidFill>
                  <a:srgbClr val="7030A0"/>
                </a:solidFill>
              </a:rPr>
              <a:t>‘?’</a:t>
            </a:r>
            <a:endParaRPr lang="en-NZ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57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/>
          <p:nvPr/>
        </p:nvSpPr>
        <p:spPr>
          <a:xfrm rot="10800000" flipH="1">
            <a:off x="5838532" y="3993841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962AD-5D73-F1C2-B3F7-C2A6F376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32" y="1041201"/>
            <a:ext cx="5711097" cy="3880049"/>
          </a:xfrm>
          <a:prstGeom prst="rect">
            <a:avLst/>
          </a:prstGeom>
        </p:spPr>
      </p:pic>
      <p:sp>
        <p:nvSpPr>
          <p:cNvPr id="4" name="Google Shape;345;p32">
            <a:extLst>
              <a:ext uri="{FF2B5EF4-FFF2-40B4-BE49-F238E27FC236}">
                <a16:creationId xmlns:a16="http://schemas.microsoft.com/office/drawing/2014/main" id="{F569EECF-E0FA-D4EA-3FC0-933DC2BF68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7088" y="222250"/>
            <a:ext cx="5969000" cy="50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Data Exploration and Cleaning </a:t>
            </a:r>
            <a:r>
              <a:rPr lang="en-US" sz="2500" b="1" i="1" dirty="0"/>
              <a:t>(contd..)</a:t>
            </a:r>
            <a:endParaRPr sz="2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BA131-D835-C369-6AC1-2CC6C10E8E04}"/>
              </a:ext>
            </a:extLst>
          </p:cNvPr>
          <p:cNvSpPr txBox="1"/>
          <p:nvPr/>
        </p:nvSpPr>
        <p:spPr>
          <a:xfrm>
            <a:off x="6003518" y="1142841"/>
            <a:ext cx="2836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Libre Franklin" pitchFamily="2" charset="0"/>
              </a:rPr>
              <a:t>cmdb_ci</a:t>
            </a:r>
            <a:r>
              <a:rPr lang="en-US" i="1" dirty="0">
                <a:latin typeface="Libre Franklin" pitchFamily="2" charset="0"/>
              </a:rPr>
              <a:t>, </a:t>
            </a:r>
            <a:r>
              <a:rPr lang="en-US" i="1" dirty="0" err="1">
                <a:latin typeface="Libre Franklin" pitchFamily="2" charset="0"/>
              </a:rPr>
              <a:t>problem_id</a:t>
            </a:r>
            <a:r>
              <a:rPr lang="en-US" i="1" dirty="0">
                <a:latin typeface="Libre Franklin" pitchFamily="2" charset="0"/>
              </a:rPr>
              <a:t>, </a:t>
            </a:r>
            <a:r>
              <a:rPr lang="en-US" i="1" dirty="0" err="1">
                <a:latin typeface="Libre Franklin" pitchFamily="2" charset="0"/>
              </a:rPr>
              <a:t>rfc</a:t>
            </a:r>
            <a:r>
              <a:rPr lang="en-US" i="1" dirty="0">
                <a:latin typeface="Libre Franklin" pitchFamily="2" charset="0"/>
              </a:rPr>
              <a:t>, </a:t>
            </a:r>
            <a:r>
              <a:rPr lang="en-US" i="1" dirty="0" err="1">
                <a:latin typeface="Libre Franklin" pitchFamily="2" charset="0"/>
              </a:rPr>
              <a:t>caused_by</a:t>
            </a:r>
            <a:r>
              <a:rPr lang="en-US" i="1" dirty="0">
                <a:latin typeface="Libre Franklin" pitchFamily="2" charset="0"/>
              </a:rPr>
              <a:t> and vendor </a:t>
            </a:r>
            <a:r>
              <a:rPr lang="en-US" dirty="0">
                <a:latin typeface="Libre Franklin" pitchFamily="2" charset="0"/>
              </a:rPr>
              <a:t>has the most missing values </a:t>
            </a:r>
            <a:r>
              <a:rPr lang="en-US" b="1" dirty="0">
                <a:solidFill>
                  <a:srgbClr val="FF0000"/>
                </a:solidFill>
                <a:latin typeface="Libre Franklin" pitchFamily="2" charset="0"/>
              </a:rPr>
              <a:t>(78.7%) out of all missing values</a:t>
            </a:r>
            <a:endParaRPr lang="en-NZ" b="1" dirty="0">
              <a:solidFill>
                <a:srgbClr val="FF0000"/>
              </a:solidFill>
              <a:latin typeface="Libre Frankli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A982A-AC5A-30A3-1DDD-9B584939D3D2}"/>
              </a:ext>
            </a:extLst>
          </p:cNvPr>
          <p:cNvSpPr txBox="1"/>
          <p:nvPr/>
        </p:nvSpPr>
        <p:spPr>
          <a:xfrm>
            <a:off x="6054576" y="2745804"/>
            <a:ext cx="31287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Libre Franklin" pitchFamily="2" charset="0"/>
              </a:rPr>
              <a:t>sys_created_by</a:t>
            </a:r>
            <a:r>
              <a:rPr lang="en-US" i="1" dirty="0">
                <a:latin typeface="Libre Franklin" pitchFamily="2" charset="0"/>
              </a:rPr>
              <a:t>, </a:t>
            </a:r>
            <a:r>
              <a:rPr lang="en-US" i="1" dirty="0" err="1">
                <a:latin typeface="Libre Franklin" pitchFamily="2" charset="0"/>
              </a:rPr>
              <a:t>sys_created_at</a:t>
            </a:r>
            <a:r>
              <a:rPr lang="en-US" i="1" dirty="0">
                <a:latin typeface="Libre Franklin" pitchFamily="2" charset="0"/>
              </a:rPr>
              <a:t>, </a:t>
            </a:r>
            <a:r>
              <a:rPr lang="en-US" i="1" dirty="0" err="1">
                <a:latin typeface="Libre Franklin" pitchFamily="2" charset="0"/>
              </a:rPr>
              <a:t>u_symptom</a:t>
            </a:r>
            <a:r>
              <a:rPr lang="en-US" i="1" dirty="0">
                <a:latin typeface="Libre Franklin" pitchFamily="2" charset="0"/>
              </a:rPr>
              <a:t>, </a:t>
            </a:r>
            <a:r>
              <a:rPr lang="en-US" i="1" dirty="0" err="1">
                <a:latin typeface="Libre Franklin" pitchFamily="2" charset="0"/>
              </a:rPr>
              <a:t>assigned_to</a:t>
            </a:r>
            <a:r>
              <a:rPr lang="en-US" i="1" dirty="0">
                <a:latin typeface="Libre Franklin" pitchFamily="2" charset="0"/>
              </a:rPr>
              <a:t>, </a:t>
            </a:r>
            <a:r>
              <a:rPr lang="en-US" i="1" dirty="0" err="1">
                <a:latin typeface="Libre Franklin" pitchFamily="2" charset="0"/>
              </a:rPr>
              <a:t>assignment_group</a:t>
            </a:r>
            <a:r>
              <a:rPr lang="en-US" i="1" dirty="0">
                <a:latin typeface="Libre Franklin" pitchFamily="2" charset="0"/>
              </a:rPr>
              <a:t>, </a:t>
            </a:r>
            <a:r>
              <a:rPr lang="en-US" i="1" dirty="0" err="1">
                <a:latin typeface="Libre Franklin" pitchFamily="2" charset="0"/>
              </a:rPr>
              <a:t>closed_code</a:t>
            </a:r>
            <a:r>
              <a:rPr lang="en-US" i="1" dirty="0">
                <a:latin typeface="Libre Franklin" pitchFamily="2" charset="0"/>
              </a:rPr>
              <a:t>, </a:t>
            </a:r>
            <a:r>
              <a:rPr lang="en-US" i="1" dirty="0" err="1">
                <a:latin typeface="Libre Franklin" pitchFamily="2" charset="0"/>
              </a:rPr>
              <a:t>resolved_at</a:t>
            </a:r>
            <a:r>
              <a:rPr lang="en-US" i="1" dirty="0">
                <a:latin typeface="Libre Franklin" pitchFamily="2" charset="0"/>
              </a:rPr>
              <a:t> </a:t>
            </a:r>
            <a:r>
              <a:rPr lang="en-US" dirty="0">
                <a:latin typeface="Libre Franklin" pitchFamily="2" charset="0"/>
              </a:rPr>
              <a:t>have missing values ranging from </a:t>
            </a:r>
            <a:r>
              <a:rPr lang="en-US" b="1" dirty="0">
                <a:solidFill>
                  <a:srgbClr val="FF0000"/>
                </a:solidFill>
                <a:latin typeface="Libre Franklin" pitchFamily="2" charset="0"/>
              </a:rPr>
              <a:t>0.1% to 6%</a:t>
            </a:r>
            <a:endParaRPr lang="en-NZ" b="1" dirty="0">
              <a:solidFill>
                <a:srgbClr val="FF0000"/>
              </a:solidFill>
              <a:latin typeface="Libre Frank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1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59BEB-E633-11D4-218E-996A320A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2" y="0"/>
            <a:ext cx="5191181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F54F5-6E17-7557-4714-23CD36744D94}"/>
              </a:ext>
            </a:extLst>
          </p:cNvPr>
          <p:cNvSpPr txBox="1"/>
          <p:nvPr/>
        </p:nvSpPr>
        <p:spPr>
          <a:xfrm>
            <a:off x="5429908" y="212537"/>
            <a:ext cx="2836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ibre Franklin" pitchFamily="2" charset="0"/>
              </a:rPr>
              <a:t>78.7% out of all missing values</a:t>
            </a:r>
          </a:p>
          <a:p>
            <a:r>
              <a:rPr lang="en-US" sz="1100" b="1" dirty="0">
                <a:solidFill>
                  <a:schemeClr val="tx1"/>
                </a:solidFill>
                <a:latin typeface="Libre Franklin" pitchFamily="2" charset="0"/>
              </a:rPr>
              <a:t>Where and why incident occurred?</a:t>
            </a:r>
            <a:endParaRPr lang="en-NZ" sz="1100" b="1" dirty="0">
              <a:solidFill>
                <a:schemeClr val="tx1"/>
              </a:solidFill>
              <a:latin typeface="Libre Frankli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87793-3AE1-23FA-DBEE-DAE635F7891E}"/>
              </a:ext>
            </a:extLst>
          </p:cNvPr>
          <p:cNvSpPr txBox="1"/>
          <p:nvPr/>
        </p:nvSpPr>
        <p:spPr>
          <a:xfrm>
            <a:off x="5361131" y="1461474"/>
            <a:ext cx="312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ibre Franklin" pitchFamily="2" charset="0"/>
              </a:rPr>
              <a:t>0.1% to 6% missing values</a:t>
            </a:r>
          </a:p>
          <a:p>
            <a:r>
              <a:rPr lang="en-US" b="1" dirty="0">
                <a:solidFill>
                  <a:schemeClr val="tx1"/>
                </a:solidFill>
                <a:latin typeface="Libre Franklin" pitchFamily="2" charset="0"/>
              </a:rPr>
              <a:t>Employee and dates</a:t>
            </a:r>
            <a:endParaRPr lang="en-NZ" b="1" dirty="0">
              <a:solidFill>
                <a:srgbClr val="FF0000"/>
              </a:solidFill>
              <a:latin typeface="Libre Franklin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EE932F-4D92-73B4-C780-31D14993DC8E}"/>
              </a:ext>
            </a:extLst>
          </p:cNvPr>
          <p:cNvSpPr/>
          <p:nvPr/>
        </p:nvSpPr>
        <p:spPr>
          <a:xfrm>
            <a:off x="125324" y="2678217"/>
            <a:ext cx="4056780" cy="106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542D58-17C0-2AF8-248B-1C473513CAAD}"/>
              </a:ext>
            </a:extLst>
          </p:cNvPr>
          <p:cNvSpPr/>
          <p:nvPr/>
        </p:nvSpPr>
        <p:spPr>
          <a:xfrm>
            <a:off x="60340" y="4018873"/>
            <a:ext cx="4390975" cy="539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462AC1-657F-8671-1BCD-5A65427D04C6}"/>
              </a:ext>
            </a:extLst>
          </p:cNvPr>
          <p:cNvCxnSpPr/>
          <p:nvPr/>
        </p:nvCxnSpPr>
        <p:spPr>
          <a:xfrm flipV="1">
            <a:off x="4182104" y="1039724"/>
            <a:ext cx="1308992" cy="1638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921A03-DA67-7406-2FCC-3C4B801D6B6A}"/>
              </a:ext>
            </a:extLst>
          </p:cNvPr>
          <p:cNvCxnSpPr>
            <a:cxnSpLocks/>
          </p:cNvCxnSpPr>
          <p:nvPr/>
        </p:nvCxnSpPr>
        <p:spPr>
          <a:xfrm flipV="1">
            <a:off x="4483014" y="1048812"/>
            <a:ext cx="1035995" cy="3248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F6484-73D2-57C6-66E9-0D2A2F250EC6}"/>
              </a:ext>
            </a:extLst>
          </p:cNvPr>
          <p:cNvSpPr/>
          <p:nvPr/>
        </p:nvSpPr>
        <p:spPr>
          <a:xfrm>
            <a:off x="14810" y="1384498"/>
            <a:ext cx="3415350" cy="2864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9BF287-1A75-9A16-AAF1-D416CA569EE2}"/>
              </a:ext>
            </a:extLst>
          </p:cNvPr>
          <p:cNvSpPr/>
          <p:nvPr/>
        </p:nvSpPr>
        <p:spPr>
          <a:xfrm>
            <a:off x="106756" y="2507061"/>
            <a:ext cx="3323404" cy="1711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9EEA88-61C2-F580-520A-DCF93336821B}"/>
              </a:ext>
            </a:extLst>
          </p:cNvPr>
          <p:cNvSpPr/>
          <p:nvPr/>
        </p:nvSpPr>
        <p:spPr>
          <a:xfrm>
            <a:off x="162683" y="3263322"/>
            <a:ext cx="3346385" cy="2602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AB90C-AAD8-F6ED-86D0-D2AA4683506D}"/>
              </a:ext>
            </a:extLst>
          </p:cNvPr>
          <p:cNvSpPr/>
          <p:nvPr/>
        </p:nvSpPr>
        <p:spPr>
          <a:xfrm>
            <a:off x="83775" y="4562203"/>
            <a:ext cx="3425293" cy="1072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F23B37-8843-F0B8-D935-9C7918B7A10A}"/>
              </a:ext>
            </a:extLst>
          </p:cNvPr>
          <p:cNvSpPr/>
          <p:nvPr/>
        </p:nvSpPr>
        <p:spPr>
          <a:xfrm>
            <a:off x="60340" y="4802915"/>
            <a:ext cx="3425293" cy="1072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904912-801D-5524-E19E-A54BB662F3F4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>
            <a:off x="3430160" y="1527742"/>
            <a:ext cx="1930971" cy="1953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5A0ED3-2F34-11D0-9950-C19FA142470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315179" y="1723084"/>
            <a:ext cx="2045952" cy="66563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F9B2CA-7EBD-8215-382E-FFF1F3A15E0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485633" y="1723084"/>
            <a:ext cx="1875498" cy="16311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DB5DDE-D1E3-50F6-0BB3-C1581CD82416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469232" y="1723084"/>
            <a:ext cx="1891899" cy="313346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3B9CCC-6FE4-9F9E-3AE1-72BFBE47BB7D}"/>
              </a:ext>
            </a:extLst>
          </p:cNvPr>
          <p:cNvCxnSpPr>
            <a:cxnSpLocks/>
            <a:stCxn id="20" idx="3"/>
            <a:endCxn id="5" idx="1"/>
          </p:cNvCxnSpPr>
          <p:nvPr/>
        </p:nvCxnSpPr>
        <p:spPr>
          <a:xfrm flipV="1">
            <a:off x="3509068" y="1723084"/>
            <a:ext cx="1852063" cy="28927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Delete button ">
            <a:extLst>
              <a:ext uri="{FF2B5EF4-FFF2-40B4-BE49-F238E27FC236}">
                <a16:creationId xmlns:a16="http://schemas.microsoft.com/office/drawing/2014/main" id="{F71BC896-E5BB-6852-ACF9-159258435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205" y="26923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heck ">
            <a:extLst>
              <a:ext uri="{FF2B5EF4-FFF2-40B4-BE49-F238E27FC236}">
                <a16:creationId xmlns:a16="http://schemas.microsoft.com/office/drawing/2014/main" id="{6AE5310E-8A01-B120-8C64-6A9AAB64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58" y="141828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5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3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3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3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249426"/>
            <a:ext cx="4386335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Handling Invalid Values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801400" y="4705939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BBC3A-6AD2-1DAD-5357-4DE628E6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1" y="886356"/>
            <a:ext cx="5750532" cy="377084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8641FC-CF78-8664-ACE2-253686237009}"/>
              </a:ext>
            </a:extLst>
          </p:cNvPr>
          <p:cNvCxnSpPr>
            <a:cxnSpLocks/>
          </p:cNvCxnSpPr>
          <p:nvPr/>
        </p:nvCxnSpPr>
        <p:spPr>
          <a:xfrm>
            <a:off x="480050" y="1297456"/>
            <a:ext cx="5034200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3D6A94-0ECE-20A3-500E-CCD33F93F9FC}"/>
              </a:ext>
            </a:extLst>
          </p:cNvPr>
          <p:cNvCxnSpPr>
            <a:cxnSpLocks/>
          </p:cNvCxnSpPr>
          <p:nvPr/>
        </p:nvCxnSpPr>
        <p:spPr>
          <a:xfrm>
            <a:off x="503591" y="1500914"/>
            <a:ext cx="5034200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52BAD0-EE7D-AD63-8AFB-C7DA3A9BAC7B}"/>
              </a:ext>
            </a:extLst>
          </p:cNvPr>
          <p:cNvCxnSpPr>
            <a:cxnSpLocks/>
          </p:cNvCxnSpPr>
          <p:nvPr/>
        </p:nvCxnSpPr>
        <p:spPr>
          <a:xfrm>
            <a:off x="521375" y="1690450"/>
            <a:ext cx="5034200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4DF4C2-07DA-FA8B-1A6D-0893D83F8D43}"/>
              </a:ext>
            </a:extLst>
          </p:cNvPr>
          <p:cNvCxnSpPr>
            <a:cxnSpLocks/>
          </p:cNvCxnSpPr>
          <p:nvPr/>
        </p:nvCxnSpPr>
        <p:spPr>
          <a:xfrm>
            <a:off x="503591" y="1879983"/>
            <a:ext cx="5034200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3D91D-9F6D-4137-B11C-C0F6145A212F}"/>
              </a:ext>
            </a:extLst>
          </p:cNvPr>
          <p:cNvCxnSpPr>
            <a:cxnSpLocks/>
          </p:cNvCxnSpPr>
          <p:nvPr/>
        </p:nvCxnSpPr>
        <p:spPr>
          <a:xfrm>
            <a:off x="501297" y="2069516"/>
            <a:ext cx="5034200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250EC2-18EB-CB7B-46E0-817122CA021C}"/>
              </a:ext>
            </a:extLst>
          </p:cNvPr>
          <p:cNvSpPr txBox="1"/>
          <p:nvPr/>
        </p:nvSpPr>
        <p:spPr>
          <a:xfrm>
            <a:off x="6251829" y="2057589"/>
            <a:ext cx="231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replace ‘?’ with </a:t>
            </a:r>
            <a:r>
              <a:rPr lang="en-US" sz="1200" dirty="0" err="1"/>
              <a:t>opened_by</a:t>
            </a:r>
            <a:endParaRPr lang="en-NZ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101E8-0651-962D-DF8B-E3A2091C3BD1}"/>
              </a:ext>
            </a:extLst>
          </p:cNvPr>
          <p:cNvSpPr txBox="1"/>
          <p:nvPr/>
        </p:nvSpPr>
        <p:spPr>
          <a:xfrm>
            <a:off x="6251829" y="2257615"/>
            <a:ext cx="231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replace ‘?’ with </a:t>
            </a:r>
            <a:r>
              <a:rPr lang="en-US" sz="1200" dirty="0" err="1"/>
              <a:t>opened_at</a:t>
            </a:r>
            <a:r>
              <a:rPr lang="en-US" sz="1200" dirty="0"/>
              <a:t> </a:t>
            </a:r>
            <a:endParaRPr lang="en-NZ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1B769-6C21-B6D9-0671-AA86143EF47A}"/>
              </a:ext>
            </a:extLst>
          </p:cNvPr>
          <p:cNvSpPr txBox="1"/>
          <p:nvPr/>
        </p:nvSpPr>
        <p:spPr>
          <a:xfrm>
            <a:off x="6251829" y="2450137"/>
            <a:ext cx="231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replace ‘?’ with default ‘0’</a:t>
            </a:r>
            <a:endParaRPr lang="en-NZ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DCF35B-16FB-B802-7C60-1574AD0B7111}"/>
              </a:ext>
            </a:extLst>
          </p:cNvPr>
          <p:cNvSpPr txBox="1"/>
          <p:nvPr/>
        </p:nvSpPr>
        <p:spPr>
          <a:xfrm>
            <a:off x="6251828" y="2657648"/>
            <a:ext cx="3667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replace ‘?’ with default employee ‘0’</a:t>
            </a:r>
            <a:endParaRPr lang="en-NZ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D2B0F-C0AD-ED94-8347-109469EE6034}"/>
              </a:ext>
            </a:extLst>
          </p:cNvPr>
          <p:cNvSpPr txBox="1"/>
          <p:nvPr/>
        </p:nvSpPr>
        <p:spPr>
          <a:xfrm>
            <a:off x="6251827" y="2835427"/>
            <a:ext cx="3667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replace ‘?’ with default ‘0’</a:t>
            </a:r>
            <a:endParaRPr lang="en-NZ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51CEEA-2839-2F95-04EA-5E23F5128242}"/>
              </a:ext>
            </a:extLst>
          </p:cNvPr>
          <p:cNvSpPr txBox="1"/>
          <p:nvPr/>
        </p:nvSpPr>
        <p:spPr>
          <a:xfrm>
            <a:off x="6230863" y="3035453"/>
            <a:ext cx="3667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replace ‘?’ with default ‘employee 0’</a:t>
            </a:r>
            <a:endParaRPr lang="en-NZ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CB969-4100-E3A6-5C29-C890EBE19015}"/>
              </a:ext>
            </a:extLst>
          </p:cNvPr>
          <p:cNvSpPr txBox="1"/>
          <p:nvPr/>
        </p:nvSpPr>
        <p:spPr>
          <a:xfrm>
            <a:off x="6241345" y="3235460"/>
            <a:ext cx="3667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replace ‘?’ with </a:t>
            </a:r>
            <a:r>
              <a:rPr lang="en-US" sz="1200" dirty="0" err="1"/>
              <a:t>close_at</a:t>
            </a:r>
            <a:endParaRPr lang="en-NZ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4501ED-F853-FF7B-85B0-B52D40C2A990}"/>
              </a:ext>
            </a:extLst>
          </p:cNvPr>
          <p:cNvSpPr txBox="1"/>
          <p:nvPr/>
        </p:nvSpPr>
        <p:spPr>
          <a:xfrm>
            <a:off x="6251826" y="3428848"/>
            <a:ext cx="3667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replace ‘?’ with </a:t>
            </a:r>
            <a:r>
              <a:rPr lang="en-US" sz="1200" dirty="0" err="1"/>
              <a:t>default_code</a:t>
            </a:r>
            <a:endParaRPr lang="en-NZ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FFD630-B2AC-E234-787F-2A5FC3988DC9}"/>
              </a:ext>
            </a:extLst>
          </p:cNvPr>
          <p:cNvSpPr txBox="1"/>
          <p:nvPr/>
        </p:nvSpPr>
        <p:spPr>
          <a:xfrm>
            <a:off x="6251825" y="3647133"/>
            <a:ext cx="3667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replace ‘?’ with </a:t>
            </a:r>
            <a:r>
              <a:rPr lang="en-US" sz="1200" dirty="0" err="1"/>
              <a:t>updated_by</a:t>
            </a:r>
            <a:endParaRPr lang="en-NZ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18A764-C349-ABA0-F144-C28E011AA02E}"/>
              </a:ext>
            </a:extLst>
          </p:cNvPr>
          <p:cNvSpPr txBox="1"/>
          <p:nvPr/>
        </p:nvSpPr>
        <p:spPr>
          <a:xfrm>
            <a:off x="6251824" y="3924132"/>
            <a:ext cx="2304207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replace ‘?’ with respective default values ‘0’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72985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274301"/>
            <a:ext cx="5109114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R</a:t>
            </a:r>
            <a:r>
              <a:rPr lang="en-NZ" sz="2500" b="1" dirty="0" err="1"/>
              <a:t>edefining</a:t>
            </a:r>
            <a:r>
              <a:rPr lang="en-NZ" sz="2500" b="1" dirty="0"/>
              <a:t> Field Names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D5C1-5987-391D-CAE3-D3763560D3A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2A3A1-311D-97EC-244F-B4F8D703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075" y="844256"/>
            <a:ext cx="4861830" cy="378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76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3963798" y="2218913"/>
            <a:ext cx="4599999" cy="229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fia Sans"/>
                <a:ea typeface="Sofia Sans"/>
                <a:cs typeface="Sofia Sans"/>
                <a:sym typeface="Sofia Sans"/>
              </a:rPr>
              <a:t>Business Grains Data Warehouse Design</a:t>
            </a:r>
            <a:endParaRPr dirty="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title" idx="2"/>
          </p:nvPr>
        </p:nvSpPr>
        <p:spPr>
          <a:xfrm>
            <a:off x="5196925" y="1231524"/>
            <a:ext cx="28337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39938" name="Picture 2" descr="Data warehouse ">
            <a:extLst>
              <a:ext uri="{FF2B5EF4-FFF2-40B4-BE49-F238E27FC236}">
                <a16:creationId xmlns:a16="http://schemas.microsoft.com/office/drawing/2014/main" id="{D59F2EE9-2C82-2E44-2F59-6488CB4B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959" y="132753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23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833510" y="-17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fia Sans SemiBold" panose="020B0604020202020204" charset="0"/>
              </a:rPr>
              <a:t>Table of contents</a:t>
            </a:r>
            <a:endParaRPr dirty="0">
              <a:latin typeface="Sofia Sans SemiBold" panose="020B0604020202020204" charset="0"/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719999" y="580882"/>
            <a:ext cx="1948555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ibre Franklin" pitchFamily="2" charset="0"/>
              </a:rPr>
              <a:t>01. Introduction</a:t>
            </a:r>
            <a:endParaRPr b="1" dirty="0">
              <a:latin typeface="Libre Franklin" pitchFamily="2" charset="0"/>
            </a:endParaRPr>
          </a:p>
        </p:txBody>
      </p:sp>
      <p:sp>
        <p:nvSpPr>
          <p:cNvPr id="37" name="Subtitle 36">
            <a:extLst>
              <a:ext uri="{FF2B5EF4-FFF2-40B4-BE49-F238E27FC236}">
                <a16:creationId xmlns:a16="http://schemas.microsoft.com/office/drawing/2014/main" id="{D7BB7804-53EB-D1DE-CAF0-C17C0E130EE0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979155" y="934440"/>
            <a:ext cx="5454024" cy="4476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NZ" sz="1600" dirty="0">
                <a:latin typeface="Libre Franklin" pitchFamily="2" charset="0"/>
              </a:rPr>
              <a:t>About IT incident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1600" dirty="0">
                <a:latin typeface="Libre Franklin" pitchFamily="2" charset="0"/>
              </a:rPr>
              <a:t>Problems and Goal</a:t>
            </a:r>
          </a:p>
        </p:txBody>
      </p:sp>
      <p:sp>
        <p:nvSpPr>
          <p:cNvPr id="38" name="Google Shape;314;p29">
            <a:extLst>
              <a:ext uri="{FF2B5EF4-FFF2-40B4-BE49-F238E27FC236}">
                <a16:creationId xmlns:a16="http://schemas.microsoft.com/office/drawing/2014/main" id="{3CAF56FE-2F49-BEFF-39C8-662EB597F6BF}"/>
              </a:ext>
            </a:extLst>
          </p:cNvPr>
          <p:cNvSpPr txBox="1">
            <a:spLocks/>
          </p:cNvSpPr>
          <p:nvPr/>
        </p:nvSpPr>
        <p:spPr>
          <a:xfrm>
            <a:off x="719999" y="1528044"/>
            <a:ext cx="194855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NZ" b="1" dirty="0">
                <a:latin typeface="Libre Franklin" pitchFamily="2" charset="0"/>
              </a:rPr>
              <a:t>02. Dataset</a:t>
            </a:r>
          </a:p>
        </p:txBody>
      </p:sp>
      <p:sp>
        <p:nvSpPr>
          <p:cNvPr id="39" name="Subtitle 36">
            <a:extLst>
              <a:ext uri="{FF2B5EF4-FFF2-40B4-BE49-F238E27FC236}">
                <a16:creationId xmlns:a16="http://schemas.microsoft.com/office/drawing/2014/main" id="{7B8D8137-16AE-3BEE-933E-23479D209F3D}"/>
              </a:ext>
            </a:extLst>
          </p:cNvPr>
          <p:cNvSpPr txBox="1">
            <a:spLocks/>
          </p:cNvSpPr>
          <p:nvPr/>
        </p:nvSpPr>
        <p:spPr>
          <a:xfrm>
            <a:off x="979155" y="1826874"/>
            <a:ext cx="545402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NZ" sz="1600" dirty="0">
                <a:latin typeface="Libre Franklin" pitchFamily="2" charset="0"/>
              </a:rPr>
              <a:t>About dataset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1600" dirty="0">
                <a:latin typeface="Libre Franklin" pitchFamily="2" charset="0"/>
              </a:rPr>
              <a:t>Data cleaning, Exploration and Analysis</a:t>
            </a:r>
            <a:r>
              <a:rPr lang="en-NZ" dirty="0">
                <a:latin typeface="Libre Franklin" pitchFamily="2" charset="0"/>
              </a:rPr>
              <a:t> </a:t>
            </a:r>
          </a:p>
        </p:txBody>
      </p:sp>
      <p:sp>
        <p:nvSpPr>
          <p:cNvPr id="40" name="Google Shape;314;p29">
            <a:extLst>
              <a:ext uri="{FF2B5EF4-FFF2-40B4-BE49-F238E27FC236}">
                <a16:creationId xmlns:a16="http://schemas.microsoft.com/office/drawing/2014/main" id="{7904414F-93F2-360B-3132-51C2D93DF40C}"/>
              </a:ext>
            </a:extLst>
          </p:cNvPr>
          <p:cNvSpPr txBox="1">
            <a:spLocks/>
          </p:cNvSpPr>
          <p:nvPr/>
        </p:nvSpPr>
        <p:spPr>
          <a:xfrm>
            <a:off x="720000" y="2422463"/>
            <a:ext cx="4738550" cy="362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NZ" b="1" dirty="0">
                <a:latin typeface="Libre Franklin" pitchFamily="2" charset="0"/>
              </a:rPr>
              <a:t>03. Business and data warehouse</a:t>
            </a:r>
          </a:p>
        </p:txBody>
      </p:sp>
      <p:sp>
        <p:nvSpPr>
          <p:cNvPr id="41" name="Subtitle 36">
            <a:extLst>
              <a:ext uri="{FF2B5EF4-FFF2-40B4-BE49-F238E27FC236}">
                <a16:creationId xmlns:a16="http://schemas.microsoft.com/office/drawing/2014/main" id="{4423C985-9B9B-4901-2D94-AE0521FB88A5}"/>
              </a:ext>
            </a:extLst>
          </p:cNvPr>
          <p:cNvSpPr txBox="1">
            <a:spLocks/>
          </p:cNvSpPr>
          <p:nvPr/>
        </p:nvSpPr>
        <p:spPr>
          <a:xfrm>
            <a:off x="979154" y="2719739"/>
            <a:ext cx="608539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NZ" sz="1600" dirty="0">
                <a:latin typeface="Libre Franklin" pitchFamily="2" charset="0"/>
              </a:rPr>
              <a:t>Identifying Business Grains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sz="1600" dirty="0">
                <a:latin typeface="Libre Franklin" pitchFamily="2" charset="0"/>
              </a:rPr>
              <a:t>Data Warehouse Designing </a:t>
            </a:r>
          </a:p>
        </p:txBody>
      </p:sp>
      <p:sp>
        <p:nvSpPr>
          <p:cNvPr id="42" name="Google Shape;314;p29">
            <a:extLst>
              <a:ext uri="{FF2B5EF4-FFF2-40B4-BE49-F238E27FC236}">
                <a16:creationId xmlns:a16="http://schemas.microsoft.com/office/drawing/2014/main" id="{ED22228B-2A22-E16C-BFC2-4591C02C9A75}"/>
              </a:ext>
            </a:extLst>
          </p:cNvPr>
          <p:cNvSpPr txBox="1">
            <a:spLocks/>
          </p:cNvSpPr>
          <p:nvPr/>
        </p:nvSpPr>
        <p:spPr>
          <a:xfrm>
            <a:off x="719999" y="3260853"/>
            <a:ext cx="4162990" cy="362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NZ" b="1" dirty="0">
                <a:latin typeface="Libre Franklin" pitchFamily="2" charset="0"/>
              </a:rPr>
              <a:t>04. Extract, Transform and Load</a:t>
            </a:r>
          </a:p>
        </p:txBody>
      </p:sp>
      <p:sp>
        <p:nvSpPr>
          <p:cNvPr id="43" name="Subtitle 36">
            <a:extLst>
              <a:ext uri="{FF2B5EF4-FFF2-40B4-BE49-F238E27FC236}">
                <a16:creationId xmlns:a16="http://schemas.microsoft.com/office/drawing/2014/main" id="{7D0E6D28-9B8C-1952-0D04-59654261FC09}"/>
              </a:ext>
            </a:extLst>
          </p:cNvPr>
          <p:cNvSpPr txBox="1">
            <a:spLocks/>
          </p:cNvSpPr>
          <p:nvPr/>
        </p:nvSpPr>
        <p:spPr>
          <a:xfrm>
            <a:off x="979155" y="3612604"/>
            <a:ext cx="5454024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NZ" sz="1600" dirty="0">
                <a:latin typeface="Libre Franklin" pitchFamily="2" charset="0"/>
              </a:rPr>
              <a:t>Jobs and Transformation</a:t>
            </a:r>
          </a:p>
        </p:txBody>
      </p:sp>
      <p:sp>
        <p:nvSpPr>
          <p:cNvPr id="44" name="Google Shape;314;p29">
            <a:extLst>
              <a:ext uri="{FF2B5EF4-FFF2-40B4-BE49-F238E27FC236}">
                <a16:creationId xmlns:a16="http://schemas.microsoft.com/office/drawing/2014/main" id="{44EE1189-E9D2-36F7-A2B6-484E50CB3B5B}"/>
              </a:ext>
            </a:extLst>
          </p:cNvPr>
          <p:cNvSpPr txBox="1">
            <a:spLocks/>
          </p:cNvSpPr>
          <p:nvPr/>
        </p:nvSpPr>
        <p:spPr>
          <a:xfrm>
            <a:off x="687620" y="3969623"/>
            <a:ext cx="3661001" cy="362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NZ" b="1" dirty="0">
                <a:latin typeface="Libre Franklin" pitchFamily="2" charset="0"/>
              </a:rPr>
              <a:t>05. Getting Insights </a:t>
            </a:r>
          </a:p>
        </p:txBody>
      </p:sp>
      <p:sp>
        <p:nvSpPr>
          <p:cNvPr id="45" name="Google Shape;314;p29">
            <a:extLst>
              <a:ext uri="{FF2B5EF4-FFF2-40B4-BE49-F238E27FC236}">
                <a16:creationId xmlns:a16="http://schemas.microsoft.com/office/drawing/2014/main" id="{FD7045CC-88E0-763A-37B3-3012EAE8D916}"/>
              </a:ext>
            </a:extLst>
          </p:cNvPr>
          <p:cNvSpPr txBox="1">
            <a:spLocks/>
          </p:cNvSpPr>
          <p:nvPr/>
        </p:nvSpPr>
        <p:spPr>
          <a:xfrm>
            <a:off x="687620" y="4396564"/>
            <a:ext cx="4696144" cy="362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NZ" b="1" dirty="0">
                <a:latin typeface="Libre Franklin" pitchFamily="2" charset="0"/>
              </a:rPr>
              <a:t>06. Future Enhancement and Conclusion </a:t>
            </a:r>
          </a:p>
        </p:txBody>
      </p:sp>
    </p:spTree>
    <p:extLst>
      <p:ext uri="{BB962C8B-B14F-4D97-AF65-F5344CB8AC3E}">
        <p14:creationId xmlns:p14="http://schemas.microsoft.com/office/powerpoint/2010/main" val="842005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00BED-DCCB-94C9-7C18-EBFFEB860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4" y="1805457"/>
            <a:ext cx="1922620" cy="24426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7CD23-F4AE-D4D6-6E3C-776C16493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03" y="1803579"/>
            <a:ext cx="1476386" cy="24765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60CB94-0B04-38DB-B707-1DAE4B6A0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798" y="1761774"/>
            <a:ext cx="4142703" cy="25601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61FC96-C0AE-D86D-E5C9-56D57F374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135" y="1761774"/>
            <a:ext cx="4112028" cy="2681151"/>
          </a:xfrm>
          <a:prstGeom prst="rect">
            <a:avLst/>
          </a:prstGeom>
        </p:spPr>
      </p:pic>
      <p:sp>
        <p:nvSpPr>
          <p:cNvPr id="28" name="Google Shape;345;p32">
            <a:extLst>
              <a:ext uri="{FF2B5EF4-FFF2-40B4-BE49-F238E27FC236}">
                <a16:creationId xmlns:a16="http://schemas.microsoft.com/office/drawing/2014/main" id="{2BFB497F-F600-5017-4B9C-AC6B9AAE02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9962" y="194920"/>
            <a:ext cx="2916280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Business Grains</a:t>
            </a:r>
            <a:endParaRPr sz="2500" b="1" dirty="0"/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1F809976-9E78-A736-EA94-EE8B455A516F}"/>
              </a:ext>
            </a:extLst>
          </p:cNvPr>
          <p:cNvSpPr/>
          <p:nvPr/>
        </p:nvSpPr>
        <p:spPr>
          <a:xfrm>
            <a:off x="4771589" y="2896373"/>
            <a:ext cx="849418" cy="501296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32" name="&quot;Not Allowed&quot; Symbol 31">
            <a:extLst>
              <a:ext uri="{FF2B5EF4-FFF2-40B4-BE49-F238E27FC236}">
                <a16:creationId xmlns:a16="http://schemas.microsoft.com/office/drawing/2014/main" id="{012768A5-C6B2-25AF-0A25-2B4E2EFA66AA}"/>
              </a:ext>
            </a:extLst>
          </p:cNvPr>
          <p:cNvSpPr/>
          <p:nvPr/>
        </p:nvSpPr>
        <p:spPr>
          <a:xfrm>
            <a:off x="5621007" y="3656826"/>
            <a:ext cx="849418" cy="501296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7BE33D24-D715-3531-4970-430B5890D00E}"/>
              </a:ext>
            </a:extLst>
          </p:cNvPr>
          <p:cNvSpPr/>
          <p:nvPr/>
        </p:nvSpPr>
        <p:spPr>
          <a:xfrm>
            <a:off x="5337866" y="780175"/>
            <a:ext cx="3550843" cy="735634"/>
          </a:xfrm>
          <a:prstGeom prst="wedgeRoundRect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Around 98% percent of information were missing regarding Where and Why aspect.</a:t>
            </a:r>
            <a:endParaRPr lang="en-NZ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DE19989-E5B1-DA44-C7C5-7B74E4547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897" y="700575"/>
            <a:ext cx="4843473" cy="102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3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 animBg="1"/>
      <p:bldP spid="3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221576"/>
            <a:ext cx="5201946" cy="614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Database Warehouse Schema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B846486-DE9C-65C6-F623-63C5BA5B901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870363" y="1956800"/>
            <a:ext cx="5070764" cy="614950"/>
          </a:xfrm>
        </p:spPr>
        <p:txBody>
          <a:bodyPr/>
          <a:lstStyle/>
          <a:p>
            <a:pPr algn="ctr"/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B74BB-A7BF-9E7F-F715-5B51A82C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06" y="751137"/>
            <a:ext cx="5602441" cy="41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64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B846486-DE9C-65C6-F623-63C5BA5B901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870363" y="1956800"/>
            <a:ext cx="5070764" cy="614950"/>
          </a:xfrm>
        </p:spPr>
        <p:txBody>
          <a:bodyPr/>
          <a:lstStyle/>
          <a:p>
            <a:pPr algn="ctr"/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B74BB-A7BF-9E7F-F715-5B51A82C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8605" y="756584"/>
            <a:ext cx="12968699" cy="5407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1C5E84-D403-ACDE-06C8-2F4E992191EE}"/>
              </a:ext>
            </a:extLst>
          </p:cNvPr>
          <p:cNvSpPr/>
          <p:nvPr/>
        </p:nvSpPr>
        <p:spPr>
          <a:xfrm>
            <a:off x="2826749" y="2571750"/>
            <a:ext cx="733377" cy="925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9C8352-7FB7-6433-A9D8-EBA992F096DC}"/>
              </a:ext>
            </a:extLst>
          </p:cNvPr>
          <p:cNvSpPr/>
          <p:nvPr/>
        </p:nvSpPr>
        <p:spPr>
          <a:xfrm>
            <a:off x="2826748" y="2786683"/>
            <a:ext cx="733377" cy="925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ABB62-30E5-CB9A-7AD4-DC188D099760}"/>
              </a:ext>
            </a:extLst>
          </p:cNvPr>
          <p:cNvSpPr/>
          <p:nvPr/>
        </p:nvSpPr>
        <p:spPr>
          <a:xfrm>
            <a:off x="2835248" y="3013351"/>
            <a:ext cx="733377" cy="925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E461A-2A65-474C-F54E-78B543F986AC}"/>
              </a:ext>
            </a:extLst>
          </p:cNvPr>
          <p:cNvSpPr/>
          <p:nvPr/>
        </p:nvSpPr>
        <p:spPr>
          <a:xfrm>
            <a:off x="2815907" y="3249298"/>
            <a:ext cx="733377" cy="925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0AD8BE-E9E6-4472-E25A-34EA8BA7168E}"/>
              </a:ext>
            </a:extLst>
          </p:cNvPr>
          <p:cNvSpPr/>
          <p:nvPr/>
        </p:nvSpPr>
        <p:spPr>
          <a:xfrm>
            <a:off x="2842979" y="3364562"/>
            <a:ext cx="733377" cy="925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EEE7F7-1E16-68FE-6B34-DCB7DB518BD3}"/>
              </a:ext>
            </a:extLst>
          </p:cNvPr>
          <p:cNvSpPr/>
          <p:nvPr/>
        </p:nvSpPr>
        <p:spPr>
          <a:xfrm>
            <a:off x="4572000" y="2395078"/>
            <a:ext cx="1930917" cy="8542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FKs references </a:t>
            </a:r>
            <a:r>
              <a:rPr lang="en-US" b="1" dirty="0" err="1"/>
              <a:t>idDate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53955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B846486-DE9C-65C6-F623-63C5BA5B901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870363" y="1956800"/>
            <a:ext cx="5070764" cy="614950"/>
          </a:xfrm>
        </p:spPr>
        <p:txBody>
          <a:bodyPr/>
          <a:lstStyle/>
          <a:p>
            <a:pPr algn="ctr"/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B74BB-A7BF-9E7F-F715-5B51A82C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72" y="-1452268"/>
            <a:ext cx="9010945" cy="67082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0BE1E0-DC25-280F-7C96-C8231D4EF8CB}"/>
              </a:ext>
            </a:extLst>
          </p:cNvPr>
          <p:cNvSpPr/>
          <p:nvPr/>
        </p:nvSpPr>
        <p:spPr>
          <a:xfrm>
            <a:off x="5381193" y="59248"/>
            <a:ext cx="793100" cy="1420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A57D73-CBBD-F5F3-8484-A639775E2294}"/>
              </a:ext>
            </a:extLst>
          </p:cNvPr>
          <p:cNvSpPr/>
          <p:nvPr/>
        </p:nvSpPr>
        <p:spPr>
          <a:xfrm>
            <a:off x="5388211" y="917977"/>
            <a:ext cx="793100" cy="1420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2A64E-18ED-FE8A-D7AC-1BB65A645CDF}"/>
              </a:ext>
            </a:extLst>
          </p:cNvPr>
          <p:cNvSpPr/>
          <p:nvPr/>
        </p:nvSpPr>
        <p:spPr>
          <a:xfrm>
            <a:off x="5388211" y="654083"/>
            <a:ext cx="793100" cy="1420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BA405-279E-B639-70F6-8F91A2799006}"/>
              </a:ext>
            </a:extLst>
          </p:cNvPr>
          <p:cNvSpPr/>
          <p:nvPr/>
        </p:nvSpPr>
        <p:spPr>
          <a:xfrm>
            <a:off x="5381193" y="1206933"/>
            <a:ext cx="793100" cy="1420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FC26DC-4331-0D6A-D43E-12B5E65AAD1A}"/>
              </a:ext>
            </a:extLst>
          </p:cNvPr>
          <p:cNvSpPr/>
          <p:nvPr/>
        </p:nvSpPr>
        <p:spPr>
          <a:xfrm>
            <a:off x="5388211" y="1495889"/>
            <a:ext cx="793100" cy="1420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D00926E0-8C2D-02F2-7166-88FACEBC682E}"/>
              </a:ext>
            </a:extLst>
          </p:cNvPr>
          <p:cNvSpPr/>
          <p:nvPr/>
        </p:nvSpPr>
        <p:spPr>
          <a:xfrm rot="19053304">
            <a:off x="4277873" y="2851171"/>
            <a:ext cx="1935206" cy="81058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FKs references </a:t>
            </a:r>
            <a:r>
              <a:rPr lang="en-US" dirty="0" err="1"/>
              <a:t>employee_num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626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B74BB-A7BF-9E7F-F715-5B51A82C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5435" y="-1674823"/>
            <a:ext cx="11765471" cy="8758910"/>
          </a:xfrm>
          <a:prstGeom prst="rect">
            <a:avLst/>
          </a:prstGeom>
        </p:spPr>
      </p:pic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10204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221576"/>
            <a:ext cx="5201946" cy="614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Data Warehouse Schema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B846486-DE9C-65C6-F623-63C5BA5B901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870363" y="1956800"/>
            <a:ext cx="5070764" cy="614950"/>
          </a:xfrm>
        </p:spPr>
        <p:txBody>
          <a:bodyPr/>
          <a:lstStyle/>
          <a:p>
            <a:pPr algn="ctr"/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B74BB-A7BF-9E7F-F715-5B51A82C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06" y="751137"/>
            <a:ext cx="5602441" cy="41707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C67E23-80AF-510A-8F99-4358325E67B6}"/>
              </a:ext>
            </a:extLst>
          </p:cNvPr>
          <p:cNvSpPr/>
          <p:nvPr/>
        </p:nvSpPr>
        <p:spPr>
          <a:xfrm>
            <a:off x="3137738" y="1160406"/>
            <a:ext cx="1308938" cy="2056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9062F4-E03A-EB27-9978-8626BEED01E1}"/>
              </a:ext>
            </a:extLst>
          </p:cNvPr>
          <p:cNvSpPr/>
          <p:nvPr/>
        </p:nvSpPr>
        <p:spPr>
          <a:xfrm>
            <a:off x="3193432" y="3703568"/>
            <a:ext cx="1308938" cy="2056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DFFF4D-BDDB-1590-068B-503051CD721B}"/>
              </a:ext>
            </a:extLst>
          </p:cNvPr>
          <p:cNvSpPr/>
          <p:nvPr/>
        </p:nvSpPr>
        <p:spPr>
          <a:xfrm>
            <a:off x="5212543" y="2571750"/>
            <a:ext cx="1280309" cy="1716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59E4C5-9BD0-7AA7-16DF-D867DBBA62E7}"/>
              </a:ext>
            </a:extLst>
          </p:cNvPr>
          <p:cNvSpPr/>
          <p:nvPr/>
        </p:nvSpPr>
        <p:spPr>
          <a:xfrm>
            <a:off x="5212543" y="3443601"/>
            <a:ext cx="1280309" cy="1716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447EC6-1D9F-9B39-C9FA-CF773FA5AF20}"/>
              </a:ext>
            </a:extLst>
          </p:cNvPr>
          <p:cNvSpPr/>
          <p:nvPr/>
        </p:nvSpPr>
        <p:spPr>
          <a:xfrm>
            <a:off x="4161786" y="4661258"/>
            <a:ext cx="1280309" cy="1716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A3C6E-D6B2-E95B-BE39-DEDD831F34F4}"/>
              </a:ext>
            </a:extLst>
          </p:cNvPr>
          <p:cNvSpPr/>
          <p:nvPr/>
        </p:nvSpPr>
        <p:spPr>
          <a:xfrm>
            <a:off x="1533853" y="4575419"/>
            <a:ext cx="1280309" cy="1716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CDED9C-A5E7-855F-21BF-65D056D8DF12}"/>
              </a:ext>
            </a:extLst>
          </p:cNvPr>
          <p:cNvSpPr/>
          <p:nvPr/>
        </p:nvSpPr>
        <p:spPr>
          <a:xfrm>
            <a:off x="1082842" y="3015022"/>
            <a:ext cx="1280309" cy="1716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Double Wave 15">
            <a:extLst>
              <a:ext uri="{FF2B5EF4-FFF2-40B4-BE49-F238E27FC236}">
                <a16:creationId xmlns:a16="http://schemas.microsoft.com/office/drawing/2014/main" id="{F7505AF7-66D2-A120-A4C3-610CAA47D5BF}"/>
              </a:ext>
            </a:extLst>
          </p:cNvPr>
          <p:cNvSpPr/>
          <p:nvPr/>
        </p:nvSpPr>
        <p:spPr>
          <a:xfrm>
            <a:off x="5249677" y="836526"/>
            <a:ext cx="1401771" cy="720224"/>
          </a:xfrm>
          <a:prstGeom prst="doubleWav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date_stamp</a:t>
            </a:r>
            <a:endParaRPr lang="en-US" dirty="0"/>
          </a:p>
          <a:p>
            <a:pPr algn="ctr"/>
            <a:r>
              <a:rPr lang="en-US" dirty="0" err="1"/>
              <a:t>data_source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6775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0" grpId="0" animBg="1"/>
      <p:bldP spid="11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4573225" y="2218913"/>
            <a:ext cx="3990572" cy="229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fia Sans"/>
                <a:ea typeface="Sofia Sans"/>
                <a:cs typeface="Sofia Sans"/>
                <a:sym typeface="Sofia Sans"/>
              </a:rPr>
              <a:t>Extract, Transform and Load</a:t>
            </a:r>
            <a:endParaRPr dirty="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title" idx="2"/>
          </p:nvPr>
        </p:nvSpPr>
        <p:spPr>
          <a:xfrm>
            <a:off x="5196925" y="1231524"/>
            <a:ext cx="28337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CCA6314-6416-DD7D-5FA7-E1B9F16943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68705" y="1306866"/>
            <a:ext cx="687018" cy="6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06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315631"/>
            <a:ext cx="5109114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Job And Transformations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D5C1-5987-391D-CAE3-D3763560D3A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FBB66-F71D-86F6-D982-EEB24F6D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81" y="829974"/>
            <a:ext cx="6456499" cy="3997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B0730-ADF0-F14B-85AB-0B59D021073D}"/>
              </a:ext>
            </a:extLst>
          </p:cNvPr>
          <p:cNvSpPr txBox="1"/>
          <p:nvPr/>
        </p:nvSpPr>
        <p:spPr>
          <a:xfrm>
            <a:off x="4320330" y="1124125"/>
            <a:ext cx="1992386" cy="30777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9 Transformations</a:t>
            </a:r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784D4A-81A4-4D35-708B-C4E5186F3CCB}"/>
              </a:ext>
            </a:extLst>
          </p:cNvPr>
          <p:cNvSpPr/>
          <p:nvPr/>
        </p:nvSpPr>
        <p:spPr>
          <a:xfrm>
            <a:off x="473084" y="1233308"/>
            <a:ext cx="1585519" cy="5282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4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0031 L 0.00364 0.00031 C 0.00295 0.00864 0.00226 0.01697 0.00156 0.02562 C 0.00121 0.03117 0.00069 0.05216 0.00069 0.05617 C 0.00069 0.06667 0.00087 0.07747 0.00104 0.08796 C 0.00121 0.08889 0.00173 0.09352 0.00208 0.09506 C 0.00347 0.09969 0.00312 0.09568 0.00312 0.10062 L 0.00833 0.10339 L 0.00573 0.10339 " pathEditMode="relative" ptsTypes="AAAAAAA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8676C-7344-7541-5482-53B882FE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02" y="784570"/>
            <a:ext cx="871561" cy="4084629"/>
          </a:xfrm>
          <a:prstGeom prst="rect">
            <a:avLst/>
          </a:prstGeom>
        </p:spPr>
      </p:pic>
      <p:sp>
        <p:nvSpPr>
          <p:cNvPr id="8" name="Google Shape;345;p32">
            <a:extLst>
              <a:ext uri="{FF2B5EF4-FFF2-40B4-BE49-F238E27FC236}">
                <a16:creationId xmlns:a16="http://schemas.microsoft.com/office/drawing/2014/main" id="{D29BD037-234A-6ACF-ADD3-5CE0FAAAF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963" y="274301"/>
            <a:ext cx="5109114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Loading Category Dimension</a:t>
            </a:r>
            <a:endParaRPr sz="25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F355EB-C687-0003-C095-0823CA26E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97" y="2290297"/>
            <a:ext cx="6953301" cy="647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4FB3E1-1B33-0F24-5266-A1C0939A9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297" y="3374807"/>
            <a:ext cx="4829210" cy="7429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47920F-B014-2A01-9261-8D5D2CF655E2}"/>
              </a:ext>
            </a:extLst>
          </p:cNvPr>
          <p:cNvSpPr/>
          <p:nvPr/>
        </p:nvSpPr>
        <p:spPr>
          <a:xfrm>
            <a:off x="321551" y="2460240"/>
            <a:ext cx="871561" cy="4777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9327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8676C-7344-7541-5482-53B882FE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08" y="128728"/>
            <a:ext cx="1070031" cy="5014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EAE0F2-8F8F-C099-EB7C-5FB6F76FD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781" y="2975076"/>
            <a:ext cx="6067469" cy="561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A4EDD-A03F-C9A4-0BAC-F3871D68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781" y="3748679"/>
            <a:ext cx="5934118" cy="1028708"/>
          </a:xfrm>
          <a:prstGeom prst="rect">
            <a:avLst/>
          </a:prstGeom>
        </p:spPr>
      </p:pic>
      <p:sp>
        <p:nvSpPr>
          <p:cNvPr id="14" name="Google Shape;345;p32">
            <a:extLst>
              <a:ext uri="{FF2B5EF4-FFF2-40B4-BE49-F238E27FC236}">
                <a16:creationId xmlns:a16="http://schemas.microsoft.com/office/drawing/2014/main" id="{927E3109-9F48-7ED1-57B6-395F1696981D}"/>
              </a:ext>
            </a:extLst>
          </p:cNvPr>
          <p:cNvSpPr txBox="1">
            <a:spLocks/>
          </p:cNvSpPr>
          <p:nvPr/>
        </p:nvSpPr>
        <p:spPr>
          <a:xfrm>
            <a:off x="1202963" y="274301"/>
            <a:ext cx="5109114" cy="50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r>
              <a:rPr lang="en-US" sz="2500" b="1" dirty="0"/>
              <a:t>Loading Priority Dimension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A5DC76-1D87-7C2D-AB5E-DE8950F9B61C}"/>
              </a:ext>
            </a:extLst>
          </p:cNvPr>
          <p:cNvSpPr/>
          <p:nvPr/>
        </p:nvSpPr>
        <p:spPr>
          <a:xfrm>
            <a:off x="331402" y="2906162"/>
            <a:ext cx="936083" cy="5887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1832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fia Sans"/>
                <a:ea typeface="Sofia Sans"/>
                <a:cs typeface="Sofia Sans"/>
                <a:sym typeface="Sofia Sans"/>
              </a:rPr>
              <a:t>Introduction</a:t>
            </a:r>
            <a:endParaRPr dirty="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title" idx="2"/>
          </p:nvPr>
        </p:nvSpPr>
        <p:spPr>
          <a:xfrm>
            <a:off x="5764825" y="1297988"/>
            <a:ext cx="241045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3074" name="Picture 2" descr="Presentation ">
            <a:extLst>
              <a:ext uri="{FF2B5EF4-FFF2-40B4-BE49-F238E27FC236}">
                <a16:creationId xmlns:a16="http://schemas.microsoft.com/office/drawing/2014/main" id="{07385615-692A-9A44-354A-9685BF02D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475" y="14140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62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8676C-7344-7541-5482-53B882FE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44" y="-2003357"/>
            <a:ext cx="1064759" cy="4990065"/>
          </a:xfrm>
          <a:prstGeom prst="rect">
            <a:avLst/>
          </a:prstGeom>
        </p:spPr>
      </p:pic>
      <p:sp>
        <p:nvSpPr>
          <p:cNvPr id="8" name="Google Shape;345;p32">
            <a:extLst>
              <a:ext uri="{FF2B5EF4-FFF2-40B4-BE49-F238E27FC236}">
                <a16:creationId xmlns:a16="http://schemas.microsoft.com/office/drawing/2014/main" id="{D29BD037-234A-6ACF-ADD3-5CE0FAAAF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5962" y="238847"/>
            <a:ext cx="5109114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Loading Employee Dimension</a:t>
            </a:r>
            <a:endParaRPr sz="25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6B2C5-FD0F-7EEA-819F-EE7E4471C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01" y="1443350"/>
            <a:ext cx="7517235" cy="8078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29778-DCE8-AA68-BCD3-50AF41AC9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44" y="3343618"/>
            <a:ext cx="4475639" cy="13525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701F87-C8B1-4C0C-52B5-1261D6DE0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135" y="2364613"/>
            <a:ext cx="3267099" cy="259081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417FB7-A78A-A8DA-806A-8F5E7B70C4E9}"/>
              </a:ext>
            </a:extLst>
          </p:cNvPr>
          <p:cNvSpPr/>
          <p:nvPr/>
        </p:nvSpPr>
        <p:spPr>
          <a:xfrm>
            <a:off x="295144" y="1556750"/>
            <a:ext cx="1064759" cy="5889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6661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979025" y="272716"/>
            <a:ext cx="5109114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Loading Date Dimension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0F967-53FE-3C05-17CB-5C5F3C9B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02" y="-5535809"/>
            <a:ext cx="1113983" cy="7092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071749-A654-E82F-F89F-98233EC18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08" y="851690"/>
            <a:ext cx="7323038" cy="38886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521319-5A74-635E-E000-067A087DCB9D}"/>
              </a:ext>
            </a:extLst>
          </p:cNvPr>
          <p:cNvSpPr/>
          <p:nvPr/>
        </p:nvSpPr>
        <p:spPr>
          <a:xfrm>
            <a:off x="391743" y="612808"/>
            <a:ext cx="939116" cy="8085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1A4DC-AD7D-7BDA-8F04-E039B4962D0D}"/>
              </a:ext>
            </a:extLst>
          </p:cNvPr>
          <p:cNvSpPr txBox="1"/>
          <p:nvPr/>
        </p:nvSpPr>
        <p:spPr>
          <a:xfrm>
            <a:off x="1825538" y="855507"/>
            <a:ext cx="3647611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Adds : seconds HH:MM:SS</a:t>
            </a:r>
          </a:p>
          <a:p>
            <a:r>
              <a:rPr lang="en-US" dirty="0"/>
              <a:t>Formats all dates to : YYYY/MM/DD</a:t>
            </a:r>
          </a:p>
          <a:p>
            <a:r>
              <a:rPr lang="en-US" dirty="0"/>
              <a:t>Merged date and time.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4E66A-44B2-3A16-C43D-CFEDFDF585C7}"/>
              </a:ext>
            </a:extLst>
          </p:cNvPr>
          <p:cNvSpPr txBox="1"/>
          <p:nvPr/>
        </p:nvSpPr>
        <p:spPr>
          <a:xfrm>
            <a:off x="5336627" y="4030200"/>
            <a:ext cx="381326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Date as </a:t>
            </a:r>
          </a:p>
          <a:p>
            <a:r>
              <a:rPr lang="en-US" dirty="0"/>
              <a:t>2016-02-29 01:16:00.000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1189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1812824" y="262414"/>
            <a:ext cx="4500525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Loading Status Dimension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85C06-8365-8E6E-A6ED-8BBD32127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63" y="-1177528"/>
            <a:ext cx="1721899" cy="3543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B3522-6F15-1991-2619-9569F215F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170" y="1634835"/>
            <a:ext cx="6696124" cy="7429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77D5A4-1AD1-3D62-0610-D256591BF618}"/>
              </a:ext>
            </a:extLst>
          </p:cNvPr>
          <p:cNvSpPr/>
          <p:nvPr/>
        </p:nvSpPr>
        <p:spPr>
          <a:xfrm>
            <a:off x="734276" y="1569205"/>
            <a:ext cx="939116" cy="8085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CCFFF-14FB-CD0F-4BDD-38ABBE2CA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170" y="2673294"/>
            <a:ext cx="6257971" cy="5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1822107" y="269134"/>
            <a:ext cx="6138279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Loading Reported Incident Dimension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85C06-8365-8E6E-A6ED-8BBD32127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5" y="-214913"/>
            <a:ext cx="1721899" cy="3543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4770F-D866-39D2-494A-B47A3CC2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14" y="3485490"/>
            <a:ext cx="6541044" cy="1352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50BD7-AEF1-6815-2E30-B97F8062D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959" y="847469"/>
            <a:ext cx="6381797" cy="10168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64B98B-1B87-12B4-BE60-C491B1272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201" y="2028656"/>
            <a:ext cx="4610134" cy="13525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1E93A9-4DE8-C83F-7123-583F95E0FF50}"/>
              </a:ext>
            </a:extLst>
          </p:cNvPr>
          <p:cNvSpPr/>
          <p:nvPr/>
        </p:nvSpPr>
        <p:spPr>
          <a:xfrm>
            <a:off x="433715" y="1624363"/>
            <a:ext cx="1476565" cy="8085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645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2193437" y="271697"/>
            <a:ext cx="5256399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Loading Incident Fact Table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85C06-8365-8E6E-A6ED-8BBD32127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9" y="-140245"/>
            <a:ext cx="2070021" cy="4259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FE25A-AF90-4372-DE73-EA70AD3B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607" y="879882"/>
            <a:ext cx="6277384" cy="3011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100091-A826-6C28-39C0-99BD5C66CF4F}"/>
              </a:ext>
            </a:extLst>
          </p:cNvPr>
          <p:cNvSpPr/>
          <p:nvPr/>
        </p:nvSpPr>
        <p:spPr>
          <a:xfrm>
            <a:off x="208036" y="1178855"/>
            <a:ext cx="1939966" cy="8107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9332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FE25A-AF90-4372-DE73-EA70AD3B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1" y="133078"/>
            <a:ext cx="8714890" cy="4877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34D9A1-F40D-8F9E-C84C-0409E39CA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4" y="904863"/>
            <a:ext cx="6734224" cy="33337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F59690-D972-BB20-887F-4EE2AF7930F4}"/>
              </a:ext>
            </a:extLst>
          </p:cNvPr>
          <p:cNvSpPr/>
          <p:nvPr/>
        </p:nvSpPr>
        <p:spPr>
          <a:xfrm>
            <a:off x="1262209" y="3001252"/>
            <a:ext cx="5733231" cy="6787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959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274301"/>
            <a:ext cx="6235234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DIM after ETL Mapping</a:t>
            </a:r>
            <a:endParaRPr sz="2500" b="1" dirty="0"/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D5C1-5987-391D-CAE3-D3763560D3A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3934" y="715674"/>
            <a:ext cx="1525795" cy="246740"/>
          </a:xfrm>
        </p:spPr>
        <p:txBody>
          <a:bodyPr/>
          <a:lstStyle/>
          <a:p>
            <a:r>
              <a:rPr lang="en-NZ" dirty="0" err="1"/>
              <a:t>dim_employee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952AA-EE0E-362C-7C9B-0DA78890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0" y="1041519"/>
            <a:ext cx="3108828" cy="1491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D0F09-65AA-9330-37D4-6AAB47D6A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749" y="1041519"/>
            <a:ext cx="4226995" cy="149188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C11F268-9660-765D-B002-90AD499BD6D4}"/>
              </a:ext>
            </a:extLst>
          </p:cNvPr>
          <p:cNvSpPr txBox="1">
            <a:spLocks/>
          </p:cNvSpPr>
          <p:nvPr/>
        </p:nvSpPr>
        <p:spPr>
          <a:xfrm>
            <a:off x="4058749" y="673259"/>
            <a:ext cx="1525795" cy="24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NZ" dirty="0" err="1"/>
              <a:t>dim_priority</a:t>
            </a:r>
            <a:endParaRPr lang="en-NZ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C35EF34-E34A-C30A-DCA1-AED90CEC33C7}"/>
              </a:ext>
            </a:extLst>
          </p:cNvPr>
          <p:cNvSpPr txBox="1">
            <a:spLocks/>
          </p:cNvSpPr>
          <p:nvPr/>
        </p:nvSpPr>
        <p:spPr>
          <a:xfrm>
            <a:off x="323934" y="2640692"/>
            <a:ext cx="1626848" cy="3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NZ" dirty="0" err="1"/>
              <a:t>dim_status</a:t>
            </a:r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387B1E-0661-592F-AC2E-D5B4B4AF7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00" y="3079728"/>
            <a:ext cx="3314724" cy="1390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FC0F5D-A4AD-DD6E-44D9-4BC5444F1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582" y="2966568"/>
            <a:ext cx="3573892" cy="161697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0455E8A-592C-7BCC-A250-0AEEB12C6B74}"/>
              </a:ext>
            </a:extLst>
          </p:cNvPr>
          <p:cNvSpPr txBox="1">
            <a:spLocks/>
          </p:cNvSpPr>
          <p:nvPr/>
        </p:nvSpPr>
        <p:spPr>
          <a:xfrm>
            <a:off x="3993527" y="2640692"/>
            <a:ext cx="1626848" cy="3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NZ" dirty="0" err="1"/>
              <a:t>dim_category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0037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90925-6637-3CDC-AFBD-A8393D1D2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0" y="1053015"/>
            <a:ext cx="4885854" cy="170498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A33E0A1-4251-D03A-CB92-3CD0AFC80C3E}"/>
              </a:ext>
            </a:extLst>
          </p:cNvPr>
          <p:cNvSpPr txBox="1">
            <a:spLocks/>
          </p:cNvSpPr>
          <p:nvPr/>
        </p:nvSpPr>
        <p:spPr>
          <a:xfrm>
            <a:off x="323934" y="715674"/>
            <a:ext cx="1525795" cy="24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NZ" b="1" dirty="0" err="1"/>
              <a:t>dim_reported</a:t>
            </a:r>
            <a:endParaRPr lang="en-NZ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015FC-3ECB-A1E4-4EA4-866EEAE17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10" y="3186700"/>
            <a:ext cx="4029104" cy="160021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5BBBE1B-CD46-AB07-6CB4-A899EFB68836}"/>
              </a:ext>
            </a:extLst>
          </p:cNvPr>
          <p:cNvSpPr txBox="1">
            <a:spLocks/>
          </p:cNvSpPr>
          <p:nvPr/>
        </p:nvSpPr>
        <p:spPr>
          <a:xfrm>
            <a:off x="323934" y="2868638"/>
            <a:ext cx="1525795" cy="24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NZ" b="1" dirty="0" err="1"/>
              <a:t>dim_date</a:t>
            </a:r>
            <a:endParaRPr lang="en-NZ" b="1" dirty="0"/>
          </a:p>
        </p:txBody>
      </p:sp>
      <p:sp>
        <p:nvSpPr>
          <p:cNvPr id="12" name="Google Shape;345;p32">
            <a:extLst>
              <a:ext uri="{FF2B5EF4-FFF2-40B4-BE49-F238E27FC236}">
                <a16:creationId xmlns:a16="http://schemas.microsoft.com/office/drawing/2014/main" id="{371AE9DB-DB0C-A74A-44CB-970914091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7524" y="274301"/>
            <a:ext cx="6235234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DIM after ETL Mapping</a:t>
            </a:r>
            <a:endParaRPr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E16D7-F546-9F10-A705-B751E5EEE626}"/>
              </a:ext>
            </a:extLst>
          </p:cNvPr>
          <p:cNvSpPr txBox="1"/>
          <p:nvPr/>
        </p:nvSpPr>
        <p:spPr>
          <a:xfrm>
            <a:off x="5522190" y="1905508"/>
            <a:ext cx="3343513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Schema has been set to ask for valid values and fields are not-null</a:t>
            </a:r>
            <a:endParaRPr lang="en-NZ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7A395-DBCB-AB7F-260A-C46F7FE8F2C7}"/>
              </a:ext>
            </a:extLst>
          </p:cNvPr>
          <p:cNvSpPr txBox="1"/>
          <p:nvPr/>
        </p:nvSpPr>
        <p:spPr>
          <a:xfrm>
            <a:off x="5522191" y="2992008"/>
            <a:ext cx="3423025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Before loading, a data validation lookup is done to check relationship between tables has been set to test PKs and FKs.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36371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D5C1-5987-391D-CAE3-D3763560D3A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Google Shape;345;p32">
            <a:extLst>
              <a:ext uri="{FF2B5EF4-FFF2-40B4-BE49-F238E27FC236}">
                <a16:creationId xmlns:a16="http://schemas.microsoft.com/office/drawing/2014/main" id="{2046B267-ED9F-3BDD-CE8E-9E4641A492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7524" y="274301"/>
            <a:ext cx="6235234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Fact Table after ETL Mapping</a:t>
            </a:r>
            <a:endParaRPr sz="25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421F8A-F5DC-3BE3-1877-2ABFC2F49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4" y="3074007"/>
            <a:ext cx="8039166" cy="16837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7BEB9F-5C9C-3873-306D-15ACE1F2E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13" y="877318"/>
            <a:ext cx="8792587" cy="174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24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4573225" y="2218913"/>
            <a:ext cx="3990572" cy="229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fia Sans"/>
                <a:ea typeface="Sofia Sans"/>
                <a:cs typeface="Sofia Sans"/>
                <a:sym typeface="Sofia Sans"/>
              </a:rPr>
              <a:t>Getting Insights</a:t>
            </a:r>
            <a:endParaRPr dirty="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title" idx="2"/>
          </p:nvPr>
        </p:nvSpPr>
        <p:spPr>
          <a:xfrm>
            <a:off x="5196925" y="1231524"/>
            <a:ext cx="28337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CCA6314-6416-DD7D-5FA7-E1B9F16943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68705" y="1306866"/>
            <a:ext cx="687018" cy="6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3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96225"/>
            <a:ext cx="4977164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About IT Incident Management</a:t>
            </a:r>
            <a:endParaRPr sz="2500" b="1" dirty="0"/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F07BD59-585E-4A2C-55D8-2E3457A3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15" r="20015"/>
          <a:stretch>
            <a:fillRect/>
          </a:stretch>
        </p:blipFill>
        <p:spPr>
          <a:xfrm>
            <a:off x="6290174" y="-489071"/>
            <a:ext cx="2436822" cy="23941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E22063F-4D9B-4D5A-646C-D022ADB6E33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27524" y="788603"/>
            <a:ext cx="5262928" cy="309533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Unplanned interruption or reduction in quality of IT services.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Can range from minor to major incidents.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NZ" sz="1400" dirty="0"/>
              <a:t>Incident management is needed to: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400" dirty="0"/>
              <a:t>Reduce Downtime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400" dirty="0"/>
              <a:t>User Satisfaction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400" dirty="0"/>
              <a:t>Process Improvement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400" dirty="0"/>
              <a:t>Fulfil Service-Level-Agreement (SLA)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NZ" sz="1400" dirty="0"/>
              <a:t>Three key components: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9A7649-B10F-D312-F8A0-98138E839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7072785"/>
              </p:ext>
            </p:extLst>
          </p:nvPr>
        </p:nvGraphicFramePr>
        <p:xfrm>
          <a:off x="5389831" y="2148443"/>
          <a:ext cx="3754169" cy="262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778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336009"/>
            <a:ext cx="6313772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500" b="1" dirty="0"/>
              <a:t>Getting Insights from Incident Dashboard</a:t>
            </a:r>
            <a:endParaRPr sz="2500" b="1" dirty="0"/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C4450-9FEE-90A7-2D04-627B49DC6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58" y="2319644"/>
            <a:ext cx="5836505" cy="700380"/>
          </a:xfrm>
          <a:prstGeom prst="rect">
            <a:avLst/>
          </a:prstGeom>
        </p:spPr>
      </p:pic>
      <p:sp>
        <p:nvSpPr>
          <p:cNvPr id="7" name="Google Shape;360;p33">
            <a:extLst>
              <a:ext uri="{FF2B5EF4-FFF2-40B4-BE49-F238E27FC236}">
                <a16:creationId xmlns:a16="http://schemas.microsoft.com/office/drawing/2014/main" id="{48861E5B-C926-8796-E111-BEC79F8F4C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8885" y="960621"/>
            <a:ext cx="6585831" cy="1210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1400" b="1" dirty="0"/>
              <a:t>What are total  number of incidents?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1400" b="1" dirty="0"/>
              <a:t>Number of Highly Critical Incidents?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1400" b="1" dirty="0"/>
              <a:t>What is Avg. ticket closing days?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1400" b="1" dirty="0"/>
              <a:t>Which category of incident is highly occurring?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1400" b="1" dirty="0"/>
              <a:t>What is the incident ticket opening trend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A39D1B-6429-FB1C-D95C-AC033F2DC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62" y="3034730"/>
            <a:ext cx="7315253" cy="194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82DAE-1047-69D5-7DF8-0C5F8D72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73" y="3296498"/>
            <a:ext cx="7962054" cy="17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9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336009"/>
            <a:ext cx="6313772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500" b="1" dirty="0"/>
              <a:t>Getting Insights from Incident Dashboard</a:t>
            </a:r>
            <a:endParaRPr sz="2500" b="1" dirty="0"/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360;p33">
            <a:extLst>
              <a:ext uri="{FF2B5EF4-FFF2-40B4-BE49-F238E27FC236}">
                <a16:creationId xmlns:a16="http://schemas.microsoft.com/office/drawing/2014/main" id="{48861E5B-C926-8796-E111-BEC79F8F4C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8885" y="960621"/>
            <a:ext cx="6585831" cy="1210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1400" b="1" dirty="0"/>
              <a:t>Which is low performing group?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1400" b="1" dirty="0"/>
              <a:t>Are they using the knowledge base?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1400" b="1" dirty="0"/>
              <a:t>Who is opening, updating, resolving the most ticket 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1400" b="1" dirty="0"/>
              <a:t>Top mediums for reporting incidents?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3BE09-56CC-E69F-894C-28D5C155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63" y="2553409"/>
            <a:ext cx="8735872" cy="2546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87D01-D6F4-1D0F-3D76-E1787E09A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1" y="2056061"/>
            <a:ext cx="8681589" cy="26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7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72347"/>
            <a:ext cx="6313772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500" b="1" dirty="0"/>
              <a:t>Final Dashboard (Power BI)</a:t>
            </a:r>
            <a:endParaRPr sz="2500" b="1" dirty="0"/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91507-A6DA-DCEB-5F86-FFBEF3E33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4D818-DEEE-7B71-91FA-8DDD07906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50" y="674650"/>
            <a:ext cx="6313771" cy="43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5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0"/>
          <p:cNvSpPr/>
          <p:nvPr/>
        </p:nvSpPr>
        <p:spPr>
          <a:xfrm>
            <a:off x="-91975" y="2643922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00B05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Libre Franklin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-102623" y="259683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ibre Franklin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0"/>
          <p:cNvSpPr/>
          <p:nvPr/>
        </p:nvSpPr>
        <p:spPr>
          <a:xfrm rot="8100000">
            <a:off x="1892990" y="2090165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 pitchFamily="2" charset="0"/>
            </a:endParaRPr>
          </a:p>
        </p:txBody>
      </p:sp>
      <p:grpSp>
        <p:nvGrpSpPr>
          <p:cNvPr id="474" name="Google Shape;474;p40"/>
          <p:cNvGrpSpPr/>
          <p:nvPr/>
        </p:nvGrpSpPr>
        <p:grpSpPr>
          <a:xfrm>
            <a:off x="5648728" y="1965170"/>
            <a:ext cx="473400" cy="473400"/>
            <a:chOff x="3814414" y="1703401"/>
            <a:chExt cx="473400" cy="473400"/>
          </a:xfrm>
          <a:solidFill>
            <a:schemeClr val="accent1">
              <a:lumMod val="75000"/>
            </a:schemeClr>
          </a:solidFill>
        </p:grpSpPr>
        <p:sp>
          <p:nvSpPr>
            <p:cNvPr id="475" name="Google Shape;475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 pitchFamily="2" charset="0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Libre Franklin" pitchFamily="2" charset="0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83" name="Google Shape;483;p40"/>
          <p:cNvGrpSpPr/>
          <p:nvPr/>
        </p:nvGrpSpPr>
        <p:grpSpPr>
          <a:xfrm>
            <a:off x="5106573" y="3726623"/>
            <a:ext cx="473400" cy="473400"/>
            <a:chOff x="4852739" y="3576300"/>
            <a:chExt cx="473400" cy="473400"/>
          </a:xfrm>
          <a:solidFill>
            <a:schemeClr val="bg2">
              <a:lumMod val="50000"/>
            </a:schemeClr>
          </a:solidFill>
        </p:grpSpPr>
        <p:sp>
          <p:nvSpPr>
            <p:cNvPr id="484" name="Google Shape;484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 pitchFamily="2" charset="0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Libre Franklin" pitchFamily="2" charset="0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87" name="Google Shape;487;p40"/>
          <p:cNvSpPr/>
          <p:nvPr/>
        </p:nvSpPr>
        <p:spPr>
          <a:xfrm rot="18900000">
            <a:off x="2583557" y="3774271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8973D6-45B8-FE0D-EB80-D81DE48B18DD}"/>
              </a:ext>
            </a:extLst>
          </p:cNvPr>
          <p:cNvSpPr/>
          <p:nvPr/>
        </p:nvSpPr>
        <p:spPr>
          <a:xfrm>
            <a:off x="1786473" y="4200023"/>
            <a:ext cx="1919913" cy="943477"/>
          </a:xfrm>
          <a:prstGeom prst="roundRect">
            <a:avLst>
              <a:gd name="adj" fmla="val 4194"/>
            </a:avLst>
          </a:prstGeom>
          <a:solidFill>
            <a:schemeClr val="bg1"/>
          </a:solidFill>
          <a:ln w="1262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>
              <a:latin typeface="Libre Franklin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29F0F0-EAF1-8016-A13D-642720DE69A3}"/>
              </a:ext>
            </a:extLst>
          </p:cNvPr>
          <p:cNvSpPr/>
          <p:nvPr/>
        </p:nvSpPr>
        <p:spPr>
          <a:xfrm>
            <a:off x="1786339" y="4135377"/>
            <a:ext cx="1920048" cy="335125"/>
          </a:xfrm>
          <a:custGeom>
            <a:avLst/>
            <a:gdLst>
              <a:gd name="connsiteX0" fmla="*/ 1760540 w 1811173"/>
              <a:gd name="connsiteY0" fmla="*/ -43 h 352049"/>
              <a:gd name="connsiteX1" fmla="*/ 50458 w 1811173"/>
              <a:gd name="connsiteY1" fmla="*/ -43 h 352049"/>
              <a:gd name="connsiteX2" fmla="*/ -88 w 1811173"/>
              <a:gd name="connsiteY2" fmla="*/ 50502 h 352049"/>
              <a:gd name="connsiteX3" fmla="*/ -88 w 1811173"/>
              <a:gd name="connsiteY3" fmla="*/ 352006 h 352049"/>
              <a:gd name="connsiteX4" fmla="*/ 1811086 w 1811173"/>
              <a:gd name="connsiteY4" fmla="*/ 352006 h 352049"/>
              <a:gd name="connsiteX5" fmla="*/ 1811086 w 1811173"/>
              <a:gd name="connsiteY5" fmla="*/ 50502 h 352049"/>
              <a:gd name="connsiteX6" fmla="*/ 1760540 w 1811173"/>
              <a:gd name="connsiteY6" fmla="*/ -43 h 3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1173" h="352049">
                <a:moveTo>
                  <a:pt x="1760540" y="-43"/>
                </a:moveTo>
                <a:lnTo>
                  <a:pt x="50458" y="-43"/>
                </a:lnTo>
                <a:cubicBezTo>
                  <a:pt x="22544" y="-43"/>
                  <a:pt x="-88" y="22587"/>
                  <a:pt x="-88" y="50502"/>
                </a:cubicBezTo>
                <a:lnTo>
                  <a:pt x="-88" y="352006"/>
                </a:lnTo>
                <a:lnTo>
                  <a:pt x="1811086" y="352006"/>
                </a:lnTo>
                <a:lnTo>
                  <a:pt x="1811086" y="50502"/>
                </a:lnTo>
                <a:cubicBezTo>
                  <a:pt x="1811086" y="22587"/>
                  <a:pt x="1788454" y="-43"/>
                  <a:pt x="1760540" y="-43"/>
                </a:cubicBezTo>
                <a:close/>
              </a:path>
            </a:pathLst>
          </a:custGeom>
          <a:solidFill>
            <a:schemeClr val="accent1"/>
          </a:solidFill>
          <a:ln w="12628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Libre Franklin" pitchFamily="2" charset="0"/>
              </a:rPr>
              <a:t>DBMS for Database Warehouse </a:t>
            </a:r>
            <a:endParaRPr lang="en-US" sz="1200" dirty="0">
              <a:solidFill>
                <a:schemeClr val="bg1"/>
              </a:solidFill>
              <a:latin typeface="Libre Franklin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F6D8BAA-21AF-322A-7E2A-6E3B8EB42BCF}"/>
              </a:ext>
            </a:extLst>
          </p:cNvPr>
          <p:cNvSpPr txBox="1"/>
          <p:nvPr/>
        </p:nvSpPr>
        <p:spPr>
          <a:xfrm>
            <a:off x="1704355" y="4470502"/>
            <a:ext cx="18769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ibre Franklin" pitchFamily="2" charset="0"/>
              </a:rPr>
              <a:t>MS-SQL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ibre Franklin" pitchFamily="2" charset="0"/>
              </a:rPr>
              <a:t>Star Schema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FF0A1D9-574E-644A-1246-97DDC4B181A3}"/>
              </a:ext>
            </a:extLst>
          </p:cNvPr>
          <p:cNvSpPr/>
          <p:nvPr/>
        </p:nvSpPr>
        <p:spPr>
          <a:xfrm>
            <a:off x="1046273" y="874080"/>
            <a:ext cx="1894075" cy="1196572"/>
          </a:xfrm>
          <a:prstGeom prst="roundRect">
            <a:avLst>
              <a:gd name="adj" fmla="val 4194"/>
            </a:avLst>
          </a:prstGeom>
          <a:solidFill>
            <a:schemeClr val="bg1"/>
          </a:solidFill>
          <a:ln w="1262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>
              <a:latin typeface="Libre Franklin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0CB4E81-4070-05BE-7408-F091336F11DA}"/>
              </a:ext>
            </a:extLst>
          </p:cNvPr>
          <p:cNvSpPr/>
          <p:nvPr/>
        </p:nvSpPr>
        <p:spPr>
          <a:xfrm>
            <a:off x="1033220" y="559018"/>
            <a:ext cx="1920183" cy="314666"/>
          </a:xfrm>
          <a:custGeom>
            <a:avLst/>
            <a:gdLst>
              <a:gd name="connsiteX0" fmla="*/ 1760540 w 1811173"/>
              <a:gd name="connsiteY0" fmla="*/ -43 h 352176"/>
              <a:gd name="connsiteX1" fmla="*/ 50458 w 1811173"/>
              <a:gd name="connsiteY1" fmla="*/ -43 h 352176"/>
              <a:gd name="connsiteX2" fmla="*/ -88 w 1811173"/>
              <a:gd name="connsiteY2" fmla="*/ 50502 h 352176"/>
              <a:gd name="connsiteX3" fmla="*/ -88 w 1811173"/>
              <a:gd name="connsiteY3" fmla="*/ 352133 h 352176"/>
              <a:gd name="connsiteX4" fmla="*/ 1811086 w 1811173"/>
              <a:gd name="connsiteY4" fmla="*/ 352133 h 352176"/>
              <a:gd name="connsiteX5" fmla="*/ 1811086 w 1811173"/>
              <a:gd name="connsiteY5" fmla="*/ 50502 h 352176"/>
              <a:gd name="connsiteX6" fmla="*/ 1760540 w 1811173"/>
              <a:gd name="connsiteY6" fmla="*/ -43 h 35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1173" h="352176">
                <a:moveTo>
                  <a:pt x="1760540" y="-43"/>
                </a:moveTo>
                <a:lnTo>
                  <a:pt x="50458" y="-43"/>
                </a:lnTo>
                <a:cubicBezTo>
                  <a:pt x="22543" y="-43"/>
                  <a:pt x="-88" y="22589"/>
                  <a:pt x="-88" y="50502"/>
                </a:cubicBezTo>
                <a:lnTo>
                  <a:pt x="-88" y="352133"/>
                </a:lnTo>
                <a:lnTo>
                  <a:pt x="1811086" y="352133"/>
                </a:lnTo>
                <a:lnTo>
                  <a:pt x="1811086" y="50502"/>
                </a:lnTo>
                <a:cubicBezTo>
                  <a:pt x="1811086" y="22589"/>
                  <a:pt x="1788454" y="-43"/>
                  <a:pt x="1760540" y="-43"/>
                </a:cubicBezTo>
                <a:close/>
              </a:path>
            </a:pathLst>
          </a:custGeom>
          <a:solidFill>
            <a:schemeClr val="accent2"/>
          </a:solidFill>
          <a:ln w="12628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Libre Franklin" pitchFamily="2" charset="0"/>
              </a:rPr>
              <a:t>Data Preprocessing and EDA</a:t>
            </a:r>
            <a:endParaRPr lang="en-US" sz="1200" dirty="0">
              <a:solidFill>
                <a:schemeClr val="bg1"/>
              </a:solidFill>
              <a:latin typeface="Libre Franklin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82F64C-D787-1307-4563-61ED1C4EB14B}"/>
              </a:ext>
            </a:extLst>
          </p:cNvPr>
          <p:cNvSpPr txBox="1"/>
          <p:nvPr/>
        </p:nvSpPr>
        <p:spPr>
          <a:xfrm>
            <a:off x="1034616" y="960466"/>
            <a:ext cx="194174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>
                    <a:lumMod val="10000"/>
                  </a:schemeClr>
                </a:solidFill>
                <a:latin typeface="Libre Franklin" pitchFamily="2" charset="0"/>
              </a:rPr>
              <a:t>Vscode+Jupyter</a:t>
            </a:r>
            <a:r>
              <a:rPr lang="en-US" sz="1100" dirty="0">
                <a:solidFill>
                  <a:schemeClr val="bg1">
                    <a:lumMod val="10000"/>
                  </a:schemeClr>
                </a:solidFill>
                <a:latin typeface="Libre Franklin" pitchFamily="2" charset="0"/>
              </a:rPr>
              <a:t> Notebook (python)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10000"/>
                  </a:schemeClr>
                </a:solidFill>
                <a:latin typeface="Libre Franklin" pitchFamily="2" charset="0"/>
              </a:rPr>
              <a:t>Pandas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>
                    <a:lumMod val="10000"/>
                  </a:schemeClr>
                </a:solidFill>
                <a:latin typeface="Libre Franklin" pitchFamily="2" charset="0"/>
              </a:rPr>
              <a:t>Numpy</a:t>
            </a:r>
            <a:endParaRPr lang="en-US" sz="1100" dirty="0">
              <a:solidFill>
                <a:schemeClr val="bg1">
                  <a:lumMod val="10000"/>
                </a:schemeClr>
              </a:solidFill>
              <a:latin typeface="Libre Franklin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10000"/>
                  </a:schemeClr>
                </a:solidFill>
                <a:latin typeface="Libre Franklin" pitchFamily="2" charset="0"/>
              </a:rPr>
              <a:t>Matplotlib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>
                    <a:lumMod val="10000"/>
                  </a:schemeClr>
                </a:solidFill>
                <a:latin typeface="Libre Franklin" pitchFamily="2" charset="0"/>
              </a:rPr>
              <a:t>sqlalchemy</a:t>
            </a:r>
            <a:endParaRPr lang="en-US" sz="1100" dirty="0">
              <a:solidFill>
                <a:schemeClr val="bg1">
                  <a:lumMod val="10000"/>
                </a:schemeClr>
              </a:solidFill>
              <a:latin typeface="Libre Franklin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F9CECCF-6D78-2CD5-E85C-58BA5CE6EC81}"/>
              </a:ext>
            </a:extLst>
          </p:cNvPr>
          <p:cNvSpPr/>
          <p:nvPr/>
        </p:nvSpPr>
        <p:spPr>
          <a:xfrm>
            <a:off x="4942349" y="1030949"/>
            <a:ext cx="1941744" cy="955068"/>
          </a:xfrm>
          <a:prstGeom prst="roundRect">
            <a:avLst>
              <a:gd name="adj" fmla="val 9391"/>
            </a:avLst>
          </a:prstGeom>
          <a:solidFill>
            <a:schemeClr val="bg1"/>
          </a:solidFill>
          <a:ln w="1262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>
              <a:latin typeface="Libre Franklin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4DD19-1DDB-29C1-5C7A-8D9265A39790}"/>
              </a:ext>
            </a:extLst>
          </p:cNvPr>
          <p:cNvSpPr/>
          <p:nvPr/>
        </p:nvSpPr>
        <p:spPr>
          <a:xfrm>
            <a:off x="4937505" y="750851"/>
            <a:ext cx="1941744" cy="314666"/>
          </a:xfrm>
          <a:custGeom>
            <a:avLst/>
            <a:gdLst>
              <a:gd name="connsiteX0" fmla="*/ 1760540 w 1811173"/>
              <a:gd name="connsiteY0" fmla="*/ -43 h 352176"/>
              <a:gd name="connsiteX1" fmla="*/ 50458 w 1811173"/>
              <a:gd name="connsiteY1" fmla="*/ -43 h 352176"/>
              <a:gd name="connsiteX2" fmla="*/ -88 w 1811173"/>
              <a:gd name="connsiteY2" fmla="*/ 50502 h 352176"/>
              <a:gd name="connsiteX3" fmla="*/ -88 w 1811173"/>
              <a:gd name="connsiteY3" fmla="*/ 352133 h 352176"/>
              <a:gd name="connsiteX4" fmla="*/ 1811086 w 1811173"/>
              <a:gd name="connsiteY4" fmla="*/ 352133 h 352176"/>
              <a:gd name="connsiteX5" fmla="*/ 1811086 w 1811173"/>
              <a:gd name="connsiteY5" fmla="*/ 50502 h 352176"/>
              <a:gd name="connsiteX6" fmla="*/ 1760540 w 1811173"/>
              <a:gd name="connsiteY6" fmla="*/ -43 h 35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1173" h="352176">
                <a:moveTo>
                  <a:pt x="1760540" y="-43"/>
                </a:moveTo>
                <a:lnTo>
                  <a:pt x="50458" y="-43"/>
                </a:lnTo>
                <a:cubicBezTo>
                  <a:pt x="22544" y="-43"/>
                  <a:pt x="-88" y="22589"/>
                  <a:pt x="-88" y="50502"/>
                </a:cubicBezTo>
                <a:lnTo>
                  <a:pt x="-88" y="352133"/>
                </a:lnTo>
                <a:lnTo>
                  <a:pt x="1811086" y="352133"/>
                </a:lnTo>
                <a:lnTo>
                  <a:pt x="1811086" y="50502"/>
                </a:lnTo>
                <a:cubicBezTo>
                  <a:pt x="1811086" y="22589"/>
                  <a:pt x="1788454" y="-43"/>
                  <a:pt x="1760540" y="-43"/>
                </a:cubicBezTo>
                <a:close/>
              </a:path>
            </a:pathLst>
          </a:custGeom>
          <a:solidFill>
            <a:srgbClr val="92D050"/>
          </a:solidFill>
          <a:ln w="12628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Libre Franklin" pitchFamily="2" charset="0"/>
              </a:rPr>
              <a:t>Visualization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CF32E49-238B-91D4-243F-6B5FF6A593B5}"/>
              </a:ext>
            </a:extLst>
          </p:cNvPr>
          <p:cNvSpPr txBox="1"/>
          <p:nvPr/>
        </p:nvSpPr>
        <p:spPr>
          <a:xfrm>
            <a:off x="4910464" y="1083096"/>
            <a:ext cx="18296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ibre Franklin" pitchFamily="2" charset="0"/>
              </a:rPr>
              <a:t>Power BI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8243D32-F0FD-2553-7916-D88CD272FE75}"/>
              </a:ext>
            </a:extLst>
          </p:cNvPr>
          <p:cNvSpPr/>
          <p:nvPr/>
        </p:nvSpPr>
        <p:spPr>
          <a:xfrm>
            <a:off x="4469377" y="4159494"/>
            <a:ext cx="1930696" cy="966617"/>
          </a:xfrm>
          <a:prstGeom prst="roundRect">
            <a:avLst>
              <a:gd name="adj" fmla="val 7276"/>
            </a:avLst>
          </a:prstGeom>
          <a:solidFill>
            <a:schemeClr val="bg1"/>
          </a:solidFill>
          <a:ln w="1262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>
              <a:latin typeface="Libre Franklin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12DBA4C-F273-9BC3-4DCE-A043E017C3FB}"/>
              </a:ext>
            </a:extLst>
          </p:cNvPr>
          <p:cNvSpPr/>
          <p:nvPr/>
        </p:nvSpPr>
        <p:spPr>
          <a:xfrm>
            <a:off x="4480025" y="4159494"/>
            <a:ext cx="1920048" cy="314188"/>
          </a:xfrm>
          <a:custGeom>
            <a:avLst/>
            <a:gdLst>
              <a:gd name="connsiteX0" fmla="*/ 1760667 w 1811300"/>
              <a:gd name="connsiteY0" fmla="*/ -43 h 352049"/>
              <a:gd name="connsiteX1" fmla="*/ 50458 w 1811300"/>
              <a:gd name="connsiteY1" fmla="*/ -43 h 352049"/>
              <a:gd name="connsiteX2" fmla="*/ -88 w 1811300"/>
              <a:gd name="connsiteY2" fmla="*/ 50502 h 352049"/>
              <a:gd name="connsiteX3" fmla="*/ -88 w 1811300"/>
              <a:gd name="connsiteY3" fmla="*/ 352006 h 352049"/>
              <a:gd name="connsiteX4" fmla="*/ 1811212 w 1811300"/>
              <a:gd name="connsiteY4" fmla="*/ 352006 h 352049"/>
              <a:gd name="connsiteX5" fmla="*/ 1811212 w 1811300"/>
              <a:gd name="connsiteY5" fmla="*/ 50502 h 352049"/>
              <a:gd name="connsiteX6" fmla="*/ 1760667 w 1811300"/>
              <a:gd name="connsiteY6" fmla="*/ -43 h 3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1300" h="352049">
                <a:moveTo>
                  <a:pt x="1760667" y="-43"/>
                </a:moveTo>
                <a:lnTo>
                  <a:pt x="50458" y="-43"/>
                </a:lnTo>
                <a:cubicBezTo>
                  <a:pt x="22544" y="-43"/>
                  <a:pt x="-88" y="22587"/>
                  <a:pt x="-88" y="50502"/>
                </a:cubicBezTo>
                <a:lnTo>
                  <a:pt x="-88" y="352006"/>
                </a:lnTo>
                <a:lnTo>
                  <a:pt x="1811212" y="352006"/>
                </a:lnTo>
                <a:lnTo>
                  <a:pt x="1811212" y="50502"/>
                </a:lnTo>
                <a:cubicBezTo>
                  <a:pt x="1811212" y="22587"/>
                  <a:pt x="1788581" y="-43"/>
                  <a:pt x="1760667" y="-43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628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Libre Franklin" pitchFamily="2" charset="0"/>
              </a:rPr>
              <a:t>ETL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6BB9EA-EE91-49EB-7947-230786AF4873}"/>
              </a:ext>
            </a:extLst>
          </p:cNvPr>
          <p:cNvSpPr txBox="1"/>
          <p:nvPr/>
        </p:nvSpPr>
        <p:spPr>
          <a:xfrm>
            <a:off x="4498297" y="4505485"/>
            <a:ext cx="1901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4151"/>
                </a:solidFill>
                <a:latin typeface="Libre Franklin" pitchFamily="2" charset="0"/>
              </a:rPr>
              <a:t>Pentaho (Spoon) tool</a:t>
            </a:r>
          </a:p>
        </p:txBody>
      </p:sp>
      <p:sp>
        <p:nvSpPr>
          <p:cNvPr id="9" name="Google Shape;357;p33">
            <a:extLst>
              <a:ext uri="{FF2B5EF4-FFF2-40B4-BE49-F238E27FC236}">
                <a16:creationId xmlns:a16="http://schemas.microsoft.com/office/drawing/2014/main" id="{2BEB669F-333C-8FFC-D9D2-182E3C0AAC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8942" y="54489"/>
            <a:ext cx="55553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ibre Franklin" pitchFamily="2" charset="0"/>
              </a:rPr>
              <a:t>Techology Used</a:t>
            </a:r>
            <a:endParaRPr b="1" dirty="0">
              <a:latin typeface="Libre Frank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3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" grpId="0" animBg="1"/>
      <p:bldP spid="470" grpId="0" animBg="1"/>
      <p:bldP spid="472" grpId="0" animBg="1"/>
      <p:bldP spid="487" grpId="0" animBg="1"/>
      <p:bldP spid="11" grpId="0" animBg="1"/>
      <p:bldP spid="12" grpId="0" animBg="1"/>
      <p:bldP spid="79" grpId="0"/>
      <p:bldP spid="27" grpId="0" animBg="1"/>
      <p:bldP spid="28" grpId="0" animBg="1"/>
      <p:bldP spid="78" grpId="0"/>
      <p:bldP spid="25" grpId="0" animBg="1"/>
      <p:bldP spid="26" grpId="0" animBg="1"/>
      <p:bldP spid="81" grpId="0"/>
      <p:bldP spid="21" grpId="0" animBg="1"/>
      <p:bldP spid="22" grpId="0" animBg="1"/>
      <p:bldP spid="8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4573224" y="2218913"/>
            <a:ext cx="4172423" cy="229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fia Sans"/>
                <a:ea typeface="Sofia Sans"/>
                <a:cs typeface="Sofia Sans"/>
                <a:sym typeface="Sofia Sans"/>
              </a:rPr>
              <a:t>Future Enhancement and Conclusion</a:t>
            </a:r>
            <a:endParaRPr dirty="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title" idx="2"/>
          </p:nvPr>
        </p:nvSpPr>
        <p:spPr>
          <a:xfrm>
            <a:off x="5196925" y="1231524"/>
            <a:ext cx="28337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40962" name="Picture 2" descr="Predictive chart ">
            <a:extLst>
              <a:ext uri="{FF2B5EF4-FFF2-40B4-BE49-F238E27FC236}">
                <a16:creationId xmlns:a16="http://schemas.microsoft.com/office/drawing/2014/main" id="{F8F38C65-C4B8-C7F7-739B-7F6E542B2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75" y="134557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99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Enhancement</a:t>
            </a:r>
            <a:endParaRPr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51B6FE9-6ADA-DC2A-66C9-7A390E237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285" y="1148757"/>
            <a:ext cx="6562872" cy="1191785"/>
          </a:xfrm>
        </p:spPr>
        <p:txBody>
          <a:bodyPr/>
          <a:lstStyle/>
          <a:p>
            <a:pPr marL="381000" indent="-228600">
              <a:buFont typeface="+mj-lt"/>
              <a:buAutoNum type="arabicPeriod"/>
            </a:pPr>
            <a:r>
              <a:rPr lang="en-NZ" dirty="0"/>
              <a:t>Job Log Dimension can be created based on </a:t>
            </a:r>
            <a:r>
              <a:rPr lang="en-NZ" b="1" i="1" dirty="0" err="1"/>
              <a:t>data_source</a:t>
            </a:r>
            <a:r>
              <a:rPr lang="en-NZ" b="1" i="1" dirty="0"/>
              <a:t>, </a:t>
            </a:r>
            <a:r>
              <a:rPr lang="en-NZ" b="1" i="1" dirty="0" err="1"/>
              <a:t>date_stamp</a:t>
            </a:r>
            <a:r>
              <a:rPr lang="en-NZ" b="1" i="1" dirty="0"/>
              <a:t> </a:t>
            </a:r>
            <a:r>
              <a:rPr lang="en-NZ" dirty="0"/>
              <a:t>fields created after each load.</a:t>
            </a:r>
          </a:p>
          <a:p>
            <a:pPr marL="381000" indent="-228600">
              <a:buFont typeface="+mj-lt"/>
              <a:buAutoNum type="arabicPeriod"/>
            </a:pPr>
            <a:endParaRPr lang="en-NZ" dirty="0"/>
          </a:p>
          <a:p>
            <a:pPr marL="381000" indent="-228600">
              <a:buFont typeface="+mj-lt"/>
              <a:buAutoNum type="arabicPeriod"/>
            </a:pPr>
            <a:r>
              <a:rPr lang="en-NZ" dirty="0"/>
              <a:t>Further visualisation can be added for more insights.</a:t>
            </a:r>
          </a:p>
          <a:p>
            <a:pPr marL="381000" indent="-228600">
              <a:lnSpc>
                <a:spcPct val="200000"/>
              </a:lnSpc>
              <a:buFont typeface="+mj-lt"/>
              <a:buAutoNum type="arabicPeriod"/>
            </a:pPr>
            <a:r>
              <a:rPr lang="en-NZ" dirty="0"/>
              <a:t>From historic  to future prediction.</a:t>
            </a:r>
          </a:p>
          <a:p>
            <a:pPr>
              <a:buFont typeface="+mj-lt"/>
              <a:buAutoNum type="arabicPeriod"/>
            </a:pPr>
            <a:endParaRPr lang="en-NZ" dirty="0"/>
          </a:p>
          <a:p>
            <a:pPr>
              <a:buFont typeface="+mj-lt"/>
              <a:buAutoNum type="arabicPeriod"/>
            </a:pPr>
            <a:endParaRPr lang="en-NZ" dirty="0"/>
          </a:p>
          <a:p>
            <a:pPr marL="152400" indent="0"/>
            <a:endParaRPr lang="en-NZ" dirty="0"/>
          </a:p>
        </p:txBody>
      </p:sp>
      <p:sp>
        <p:nvSpPr>
          <p:cNvPr id="15" name="Google Shape;357;p33">
            <a:extLst>
              <a:ext uri="{FF2B5EF4-FFF2-40B4-BE49-F238E27FC236}">
                <a16:creationId xmlns:a16="http://schemas.microsoft.com/office/drawing/2014/main" id="{2226791C-93DE-8959-0CEE-274F0F5E21C7}"/>
              </a:ext>
            </a:extLst>
          </p:cNvPr>
          <p:cNvSpPr txBox="1">
            <a:spLocks/>
          </p:cNvSpPr>
          <p:nvPr/>
        </p:nvSpPr>
        <p:spPr>
          <a:xfrm>
            <a:off x="555529" y="234054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r>
              <a:rPr lang="en-NZ" dirty="0"/>
              <a:t>Conclusion</a:t>
            </a:r>
          </a:p>
        </p:txBody>
      </p:sp>
      <p:sp>
        <p:nvSpPr>
          <p:cNvPr id="16" name="Subtitle 8">
            <a:extLst>
              <a:ext uri="{FF2B5EF4-FFF2-40B4-BE49-F238E27FC236}">
                <a16:creationId xmlns:a16="http://schemas.microsoft.com/office/drawing/2014/main" id="{4053E82D-D608-7D5D-460A-D3B1B2F58031}"/>
              </a:ext>
            </a:extLst>
          </p:cNvPr>
          <p:cNvSpPr txBox="1">
            <a:spLocks/>
          </p:cNvSpPr>
          <p:nvPr/>
        </p:nvSpPr>
        <p:spPr>
          <a:xfrm>
            <a:off x="1175349" y="2913243"/>
            <a:ext cx="7084180" cy="96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152400" indent="0"/>
            <a:r>
              <a:rPr lang="en-NZ" dirty="0"/>
              <a:t>“An end-to-end business IT incident management problem was resolved by building a complete data warehouse solution from data gathering to gaining business performance.”</a:t>
            </a:r>
          </a:p>
          <a:p>
            <a:pPr>
              <a:buFont typeface="+mj-lt"/>
              <a:buAutoNum type="arabicPeriod"/>
            </a:pPr>
            <a:endParaRPr lang="en-NZ" dirty="0"/>
          </a:p>
          <a:p>
            <a:pPr>
              <a:buFont typeface="+mj-lt"/>
              <a:buAutoNum type="arabicPeriod"/>
            </a:pPr>
            <a:endParaRPr lang="en-NZ" dirty="0"/>
          </a:p>
          <a:p>
            <a:pPr marL="152400" indent="0"/>
            <a:endParaRPr lang="en-NZ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32B66D-EA20-F89D-59AC-1843AF274D2F}"/>
              </a:ext>
            </a:extLst>
          </p:cNvPr>
          <p:cNvSpPr/>
          <p:nvPr/>
        </p:nvSpPr>
        <p:spPr>
          <a:xfrm>
            <a:off x="4863548" y="1206243"/>
            <a:ext cx="1921565" cy="2915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title"/>
          </p:nvPr>
        </p:nvSpPr>
        <p:spPr>
          <a:xfrm>
            <a:off x="713225" y="1793550"/>
            <a:ext cx="3841500" cy="105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pic>
        <p:nvPicPr>
          <p:cNvPr id="419" name="Google Shape;4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175" y="1183213"/>
            <a:ext cx="3267150" cy="2777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37"/>
          <p:cNvGrpSpPr/>
          <p:nvPr/>
        </p:nvGrpSpPr>
        <p:grpSpPr>
          <a:xfrm>
            <a:off x="1099625" y="656725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1397425" y="375172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ABAF7E9-C7C0-FBAF-94F9-844FFBF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282" y="3408375"/>
            <a:ext cx="2644444" cy="419100"/>
          </a:xfrm>
        </p:spPr>
        <p:txBody>
          <a:bodyPr/>
          <a:lstStyle/>
          <a:p>
            <a:r>
              <a:rPr lang="en-NZ" sz="1200" i="1" dirty="0"/>
              <a:t>You can find me at</a:t>
            </a:r>
          </a:p>
          <a:p>
            <a:r>
              <a:rPr lang="en-NZ" sz="1200" i="1" dirty="0"/>
              <a:t>chhets01@myunitec.ac.nz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414AD3-AEF3-4A39-EF87-21CCB26C64AF}"/>
              </a:ext>
            </a:extLst>
          </p:cNvPr>
          <p:cNvSpPr txBox="1">
            <a:spLocks/>
          </p:cNvSpPr>
          <p:nvPr/>
        </p:nvSpPr>
        <p:spPr>
          <a:xfrm>
            <a:off x="548754" y="2771688"/>
            <a:ext cx="3841500" cy="497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NZ" dirty="0"/>
              <a:t>Any Question 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96225"/>
            <a:ext cx="5988912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A Typical Incident Management Process</a:t>
            </a:r>
            <a:endParaRPr sz="2500" b="1" dirty="0"/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BC0794E-8487-E26E-42D8-18F468AB5EB1}"/>
              </a:ext>
            </a:extLst>
          </p:cNvPr>
          <p:cNvSpPr/>
          <p:nvPr/>
        </p:nvSpPr>
        <p:spPr>
          <a:xfrm>
            <a:off x="635493" y="1872797"/>
            <a:ext cx="1763518" cy="2110495"/>
          </a:xfrm>
          <a:custGeom>
            <a:avLst/>
            <a:gdLst>
              <a:gd name="connsiteX0" fmla="*/ 1767328 w 2351357"/>
              <a:gd name="connsiteY0" fmla="*/ 2393988 h 2395726"/>
              <a:gd name="connsiteX1" fmla="*/ 1768490 w 2351357"/>
              <a:gd name="connsiteY1" fmla="*/ 2393988 h 2395726"/>
              <a:gd name="connsiteX2" fmla="*/ 1767328 w 2351357"/>
              <a:gd name="connsiteY2" fmla="*/ 2395726 h 2395726"/>
              <a:gd name="connsiteX3" fmla="*/ 1767328 w 2351357"/>
              <a:gd name="connsiteY3" fmla="*/ 0 h 2395726"/>
              <a:gd name="connsiteX4" fmla="*/ 1967193 w 2351357"/>
              <a:gd name="connsiteY4" fmla="*/ 0 h 2395726"/>
              <a:gd name="connsiteX5" fmla="*/ 2351357 w 2351357"/>
              <a:gd name="connsiteY5" fmla="*/ 1195256 h 2395726"/>
              <a:gd name="connsiteX6" fmla="*/ 1967193 w 2351357"/>
              <a:gd name="connsiteY6" fmla="*/ 2393988 h 2395726"/>
              <a:gd name="connsiteX7" fmla="*/ 1768490 w 2351357"/>
              <a:gd name="connsiteY7" fmla="*/ 2393988 h 2395726"/>
              <a:gd name="connsiteX8" fmla="*/ 1843071 w 2351357"/>
              <a:gd name="connsiteY8" fmla="*/ 2282456 h 2395726"/>
              <a:gd name="connsiteX9" fmla="*/ 2137884 w 2351357"/>
              <a:gd name="connsiteY9" fmla="*/ 1193518 h 2395726"/>
              <a:gd name="connsiteX10" fmla="*/ 1767328 w 2351357"/>
              <a:gd name="connsiteY10" fmla="*/ 0 h 2395726"/>
              <a:gd name="connsiteX11" fmla="*/ 384164 w 2351357"/>
              <a:gd name="connsiteY11" fmla="*/ 0 h 2395726"/>
              <a:gd name="connsiteX12" fmla="*/ 587404 w 2351357"/>
              <a:gd name="connsiteY12" fmla="*/ 0 h 2395726"/>
              <a:gd name="connsiteX13" fmla="*/ 216847 w 2351357"/>
              <a:gd name="connsiteY13" fmla="*/ 1202074 h 2395726"/>
              <a:gd name="connsiteX14" fmla="*/ 587404 w 2351357"/>
              <a:gd name="connsiteY14" fmla="*/ 2395726 h 2395726"/>
              <a:gd name="connsiteX15" fmla="*/ 384164 w 2351357"/>
              <a:gd name="connsiteY15" fmla="*/ 2395726 h 2395726"/>
              <a:gd name="connsiteX16" fmla="*/ 0 w 2351357"/>
              <a:gd name="connsiteY16" fmla="*/ 1202074 h 2395726"/>
              <a:gd name="connsiteX17" fmla="*/ 384164 w 2351357"/>
              <a:gd name="connsiteY17" fmla="*/ 0 h 239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51357" h="2395726">
                <a:moveTo>
                  <a:pt x="1767328" y="2393988"/>
                </a:moveTo>
                <a:lnTo>
                  <a:pt x="1768490" y="2393988"/>
                </a:lnTo>
                <a:lnTo>
                  <a:pt x="1767328" y="2395726"/>
                </a:lnTo>
                <a:close/>
                <a:moveTo>
                  <a:pt x="1767328" y="0"/>
                </a:moveTo>
                <a:lnTo>
                  <a:pt x="1967193" y="0"/>
                </a:lnTo>
                <a:cubicBezTo>
                  <a:pt x="2154975" y="240762"/>
                  <a:pt x="2351357" y="616410"/>
                  <a:pt x="2351357" y="1195256"/>
                </a:cubicBezTo>
                <a:cubicBezTo>
                  <a:pt x="2351357" y="1770760"/>
                  <a:pt x="2154975" y="2144670"/>
                  <a:pt x="1967193" y="2393988"/>
                </a:cubicBezTo>
                <a:lnTo>
                  <a:pt x="1768490" y="2393988"/>
                </a:lnTo>
                <a:lnTo>
                  <a:pt x="1843071" y="2282456"/>
                </a:lnTo>
                <a:cubicBezTo>
                  <a:pt x="2013700" y="2007558"/>
                  <a:pt x="2137884" y="1656728"/>
                  <a:pt x="2137884" y="1193518"/>
                </a:cubicBezTo>
                <a:cubicBezTo>
                  <a:pt x="2137884" y="667611"/>
                  <a:pt x="1979059" y="291962"/>
                  <a:pt x="1767328" y="0"/>
                </a:cubicBezTo>
                <a:close/>
                <a:moveTo>
                  <a:pt x="384164" y="0"/>
                </a:moveTo>
                <a:lnTo>
                  <a:pt x="587404" y="0"/>
                </a:lnTo>
                <a:cubicBezTo>
                  <a:pt x="372298" y="288487"/>
                  <a:pt x="216847" y="669349"/>
                  <a:pt x="216847" y="1202074"/>
                </a:cubicBezTo>
                <a:cubicBezTo>
                  <a:pt x="216847" y="1724639"/>
                  <a:pt x="379048" y="2102025"/>
                  <a:pt x="587404" y="2395726"/>
                </a:cubicBezTo>
                <a:lnTo>
                  <a:pt x="384164" y="2395726"/>
                </a:lnTo>
                <a:cubicBezTo>
                  <a:pt x="199757" y="2151488"/>
                  <a:pt x="0" y="1775840"/>
                  <a:pt x="0" y="1202074"/>
                </a:cubicBezTo>
                <a:cubicBezTo>
                  <a:pt x="3375" y="623228"/>
                  <a:pt x="199757" y="247580"/>
                  <a:pt x="384164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813F4938-4B8B-5151-F77C-6E701B7DB3BE}"/>
              </a:ext>
            </a:extLst>
          </p:cNvPr>
          <p:cNvSpPr txBox="1"/>
          <p:nvPr/>
        </p:nvSpPr>
        <p:spPr>
          <a:xfrm>
            <a:off x="1030452" y="2961840"/>
            <a:ext cx="973598" cy="23083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900" b="0" i="0" u="none" strike="noStrike" kern="120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1">
              <a:ln>
                <a:noFill/>
              </a:ln>
              <a:solidFill>
                <a:srgbClr val="263238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5D8726EE-4F21-5B3D-DA1C-016C822FDAC7}"/>
              </a:ext>
            </a:extLst>
          </p:cNvPr>
          <p:cNvSpPr txBox="1"/>
          <p:nvPr/>
        </p:nvSpPr>
        <p:spPr>
          <a:xfrm>
            <a:off x="970591" y="1914445"/>
            <a:ext cx="1137409" cy="646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1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Customer Reporting Incident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AACF6EDB-CB62-76C3-2D9E-CEC8E9BD0403}"/>
              </a:ext>
            </a:extLst>
          </p:cNvPr>
          <p:cNvSpPr txBox="1"/>
          <p:nvPr/>
        </p:nvSpPr>
        <p:spPr>
          <a:xfrm>
            <a:off x="1168438" y="3660127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01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8FBAEAB-762E-8059-9C2D-9CD9D2D99DDA}"/>
              </a:ext>
            </a:extLst>
          </p:cNvPr>
          <p:cNvSpPr/>
          <p:nvPr/>
        </p:nvSpPr>
        <p:spPr>
          <a:xfrm>
            <a:off x="2611346" y="1872798"/>
            <a:ext cx="1764124" cy="2120000"/>
          </a:xfrm>
          <a:custGeom>
            <a:avLst/>
            <a:gdLst>
              <a:gd name="connsiteX0" fmla="*/ 384164 w 2351355"/>
              <a:gd name="connsiteY0" fmla="*/ 1737 h 2395780"/>
              <a:gd name="connsiteX1" fmla="*/ 582868 w 2351355"/>
              <a:gd name="connsiteY1" fmla="*/ 1737 h 2395780"/>
              <a:gd name="connsiteX2" fmla="*/ 508285 w 2351355"/>
              <a:gd name="connsiteY2" fmla="*/ 113298 h 2395780"/>
              <a:gd name="connsiteX3" fmla="*/ 213473 w 2351355"/>
              <a:gd name="connsiteY3" fmla="*/ 1202165 h 2395780"/>
              <a:gd name="connsiteX4" fmla="*/ 584029 w 2351355"/>
              <a:gd name="connsiteY4" fmla="*/ 2395780 h 2395780"/>
              <a:gd name="connsiteX5" fmla="*/ 384164 w 2351355"/>
              <a:gd name="connsiteY5" fmla="*/ 2395780 h 2395780"/>
              <a:gd name="connsiteX6" fmla="*/ 0 w 2351355"/>
              <a:gd name="connsiteY6" fmla="*/ 1200429 h 2395780"/>
              <a:gd name="connsiteX7" fmla="*/ 384164 w 2351355"/>
              <a:gd name="connsiteY7" fmla="*/ 1737 h 2395780"/>
              <a:gd name="connsiteX8" fmla="*/ 1763952 w 2351355"/>
              <a:gd name="connsiteY8" fmla="*/ 0 h 2395780"/>
              <a:gd name="connsiteX9" fmla="*/ 1967192 w 2351355"/>
              <a:gd name="connsiteY9" fmla="*/ 0 h 2395780"/>
              <a:gd name="connsiteX10" fmla="*/ 2351355 w 2351355"/>
              <a:gd name="connsiteY10" fmla="*/ 1193615 h 2395780"/>
              <a:gd name="connsiteX11" fmla="*/ 1967192 w 2351355"/>
              <a:gd name="connsiteY11" fmla="*/ 2395780 h 2395780"/>
              <a:gd name="connsiteX12" fmla="*/ 1763952 w 2351355"/>
              <a:gd name="connsiteY12" fmla="*/ 2395780 h 2395780"/>
              <a:gd name="connsiteX13" fmla="*/ 2134508 w 2351355"/>
              <a:gd name="connsiteY13" fmla="*/ 1193615 h 2395780"/>
              <a:gd name="connsiteX14" fmla="*/ 1763952 w 2351355"/>
              <a:gd name="connsiteY14" fmla="*/ 0 h 2395780"/>
              <a:gd name="connsiteX15" fmla="*/ 584029 w 2351355"/>
              <a:gd name="connsiteY15" fmla="*/ 0 h 2395780"/>
              <a:gd name="connsiteX16" fmla="*/ 584029 w 2351355"/>
              <a:gd name="connsiteY16" fmla="*/ 1737 h 2395780"/>
              <a:gd name="connsiteX17" fmla="*/ 582868 w 2351355"/>
              <a:gd name="connsiteY17" fmla="*/ 1737 h 239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51355" h="2395780">
                <a:moveTo>
                  <a:pt x="384164" y="1737"/>
                </a:moveTo>
                <a:lnTo>
                  <a:pt x="582868" y="1737"/>
                </a:lnTo>
                <a:lnTo>
                  <a:pt x="508285" y="113298"/>
                </a:lnTo>
                <a:cubicBezTo>
                  <a:pt x="337657" y="388242"/>
                  <a:pt x="213473" y="738995"/>
                  <a:pt x="213473" y="1202165"/>
                </a:cubicBezTo>
                <a:cubicBezTo>
                  <a:pt x="213473" y="1728029"/>
                  <a:pt x="372298" y="2103723"/>
                  <a:pt x="584029" y="2395780"/>
                </a:cubicBezTo>
                <a:lnTo>
                  <a:pt x="384164" y="2395780"/>
                </a:lnTo>
                <a:cubicBezTo>
                  <a:pt x="196382" y="2155026"/>
                  <a:pt x="0" y="1779333"/>
                  <a:pt x="0" y="1200429"/>
                </a:cubicBezTo>
                <a:cubicBezTo>
                  <a:pt x="0" y="624998"/>
                  <a:pt x="196382" y="251041"/>
                  <a:pt x="384164" y="1737"/>
                </a:cubicBezTo>
                <a:close/>
                <a:moveTo>
                  <a:pt x="1763952" y="0"/>
                </a:moveTo>
                <a:lnTo>
                  <a:pt x="1967192" y="0"/>
                </a:lnTo>
                <a:cubicBezTo>
                  <a:pt x="2151599" y="244228"/>
                  <a:pt x="2351355" y="619921"/>
                  <a:pt x="2351355" y="1193615"/>
                </a:cubicBezTo>
                <a:cubicBezTo>
                  <a:pt x="2347980" y="1772519"/>
                  <a:pt x="2151599" y="2148213"/>
                  <a:pt x="1967192" y="2395780"/>
                </a:cubicBezTo>
                <a:lnTo>
                  <a:pt x="1763952" y="2395780"/>
                </a:lnTo>
                <a:cubicBezTo>
                  <a:pt x="1979057" y="2107196"/>
                  <a:pt x="2134508" y="1726426"/>
                  <a:pt x="2134508" y="1193615"/>
                </a:cubicBezTo>
                <a:cubicBezTo>
                  <a:pt x="2134508" y="671091"/>
                  <a:pt x="1972308" y="293661"/>
                  <a:pt x="1763952" y="0"/>
                </a:cubicBezTo>
                <a:close/>
                <a:moveTo>
                  <a:pt x="584029" y="0"/>
                </a:moveTo>
                <a:lnTo>
                  <a:pt x="584029" y="1737"/>
                </a:lnTo>
                <a:lnTo>
                  <a:pt x="582868" y="1737"/>
                </a:lnTo>
                <a:close/>
              </a:path>
            </a:pathLst>
          </a:custGeom>
          <a:solidFill>
            <a:srgbClr val="0053A3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FCED8C-47A9-DF79-225D-CEA8830BFF40}"/>
              </a:ext>
            </a:extLst>
          </p:cNvPr>
          <p:cNvSpPr txBox="1"/>
          <p:nvPr/>
        </p:nvSpPr>
        <p:spPr>
          <a:xfrm>
            <a:off x="2845446" y="1922147"/>
            <a:ext cx="1346266" cy="646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1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Registering Incident Information</a:t>
            </a: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F7D4E614-65E7-7628-C6E5-12973187676E}"/>
              </a:ext>
            </a:extLst>
          </p:cNvPr>
          <p:cNvSpPr txBox="1"/>
          <p:nvPr/>
        </p:nvSpPr>
        <p:spPr>
          <a:xfrm>
            <a:off x="3152892" y="3660127"/>
            <a:ext cx="6527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53A3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02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5B64522-2E42-C0E8-745D-5A76D31B96F0}"/>
              </a:ext>
            </a:extLst>
          </p:cNvPr>
          <p:cNvSpPr/>
          <p:nvPr/>
        </p:nvSpPr>
        <p:spPr>
          <a:xfrm>
            <a:off x="4595343" y="1870220"/>
            <a:ext cx="1763518" cy="2119999"/>
          </a:xfrm>
          <a:custGeom>
            <a:avLst/>
            <a:gdLst>
              <a:gd name="connsiteX0" fmla="*/ 1767328 w 2351357"/>
              <a:gd name="connsiteY0" fmla="*/ 2393988 h 2395726"/>
              <a:gd name="connsiteX1" fmla="*/ 1768490 w 2351357"/>
              <a:gd name="connsiteY1" fmla="*/ 2393988 h 2395726"/>
              <a:gd name="connsiteX2" fmla="*/ 1767328 w 2351357"/>
              <a:gd name="connsiteY2" fmla="*/ 2395726 h 2395726"/>
              <a:gd name="connsiteX3" fmla="*/ 1767328 w 2351357"/>
              <a:gd name="connsiteY3" fmla="*/ 0 h 2395726"/>
              <a:gd name="connsiteX4" fmla="*/ 1967193 w 2351357"/>
              <a:gd name="connsiteY4" fmla="*/ 0 h 2395726"/>
              <a:gd name="connsiteX5" fmla="*/ 2351357 w 2351357"/>
              <a:gd name="connsiteY5" fmla="*/ 1195256 h 2395726"/>
              <a:gd name="connsiteX6" fmla="*/ 1967193 w 2351357"/>
              <a:gd name="connsiteY6" fmla="*/ 2393988 h 2395726"/>
              <a:gd name="connsiteX7" fmla="*/ 1768490 w 2351357"/>
              <a:gd name="connsiteY7" fmla="*/ 2393988 h 2395726"/>
              <a:gd name="connsiteX8" fmla="*/ 1843072 w 2351357"/>
              <a:gd name="connsiteY8" fmla="*/ 2282456 h 2395726"/>
              <a:gd name="connsiteX9" fmla="*/ 2137884 w 2351357"/>
              <a:gd name="connsiteY9" fmla="*/ 1193518 h 2395726"/>
              <a:gd name="connsiteX10" fmla="*/ 1767328 w 2351357"/>
              <a:gd name="connsiteY10" fmla="*/ 0 h 2395726"/>
              <a:gd name="connsiteX11" fmla="*/ 384164 w 2351357"/>
              <a:gd name="connsiteY11" fmla="*/ 0 h 2395726"/>
              <a:gd name="connsiteX12" fmla="*/ 587404 w 2351357"/>
              <a:gd name="connsiteY12" fmla="*/ 0 h 2395726"/>
              <a:gd name="connsiteX13" fmla="*/ 216848 w 2351357"/>
              <a:gd name="connsiteY13" fmla="*/ 1202074 h 2395726"/>
              <a:gd name="connsiteX14" fmla="*/ 587404 w 2351357"/>
              <a:gd name="connsiteY14" fmla="*/ 2395726 h 2395726"/>
              <a:gd name="connsiteX15" fmla="*/ 384164 w 2351357"/>
              <a:gd name="connsiteY15" fmla="*/ 2395726 h 2395726"/>
              <a:gd name="connsiteX16" fmla="*/ 0 w 2351357"/>
              <a:gd name="connsiteY16" fmla="*/ 1202074 h 2395726"/>
              <a:gd name="connsiteX17" fmla="*/ 384164 w 2351357"/>
              <a:gd name="connsiteY17" fmla="*/ 0 h 239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51357" h="2395726">
                <a:moveTo>
                  <a:pt x="1767328" y="2393988"/>
                </a:moveTo>
                <a:lnTo>
                  <a:pt x="1768490" y="2393988"/>
                </a:lnTo>
                <a:lnTo>
                  <a:pt x="1767328" y="2395726"/>
                </a:lnTo>
                <a:close/>
                <a:moveTo>
                  <a:pt x="1767328" y="0"/>
                </a:moveTo>
                <a:lnTo>
                  <a:pt x="1967193" y="0"/>
                </a:lnTo>
                <a:cubicBezTo>
                  <a:pt x="2154975" y="240762"/>
                  <a:pt x="2351357" y="616410"/>
                  <a:pt x="2351357" y="1195256"/>
                </a:cubicBezTo>
                <a:cubicBezTo>
                  <a:pt x="2351357" y="1770760"/>
                  <a:pt x="2154975" y="2144670"/>
                  <a:pt x="1967193" y="2393988"/>
                </a:cubicBezTo>
                <a:lnTo>
                  <a:pt x="1768490" y="2393988"/>
                </a:lnTo>
                <a:lnTo>
                  <a:pt x="1843072" y="2282456"/>
                </a:lnTo>
                <a:cubicBezTo>
                  <a:pt x="2013700" y="2007558"/>
                  <a:pt x="2137884" y="1656728"/>
                  <a:pt x="2137884" y="1193518"/>
                </a:cubicBezTo>
                <a:cubicBezTo>
                  <a:pt x="2137884" y="667611"/>
                  <a:pt x="1979059" y="291962"/>
                  <a:pt x="1767328" y="0"/>
                </a:cubicBezTo>
                <a:close/>
                <a:moveTo>
                  <a:pt x="384164" y="0"/>
                </a:moveTo>
                <a:lnTo>
                  <a:pt x="587404" y="0"/>
                </a:lnTo>
                <a:cubicBezTo>
                  <a:pt x="372298" y="288487"/>
                  <a:pt x="216848" y="669349"/>
                  <a:pt x="216848" y="1202074"/>
                </a:cubicBezTo>
                <a:cubicBezTo>
                  <a:pt x="216848" y="1724639"/>
                  <a:pt x="379048" y="2102025"/>
                  <a:pt x="587404" y="2395726"/>
                </a:cubicBezTo>
                <a:lnTo>
                  <a:pt x="384164" y="2395726"/>
                </a:lnTo>
                <a:cubicBezTo>
                  <a:pt x="199757" y="2151488"/>
                  <a:pt x="0" y="1775840"/>
                  <a:pt x="0" y="1202074"/>
                </a:cubicBezTo>
                <a:cubicBezTo>
                  <a:pt x="3375" y="623228"/>
                  <a:pt x="199757" y="247580"/>
                  <a:pt x="38416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22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439595-B416-A589-A54F-F114A25173E2}"/>
              </a:ext>
            </a:extLst>
          </p:cNvPr>
          <p:cNvSpPr txBox="1"/>
          <p:nvPr/>
        </p:nvSpPr>
        <p:spPr>
          <a:xfrm>
            <a:off x="5128289" y="3667054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03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389680-E390-2A77-512F-978CE1664F8D}"/>
              </a:ext>
            </a:extLst>
          </p:cNvPr>
          <p:cNvSpPr/>
          <p:nvPr/>
        </p:nvSpPr>
        <p:spPr>
          <a:xfrm>
            <a:off x="7127194" y="1231685"/>
            <a:ext cx="737659" cy="737693"/>
          </a:xfrm>
          <a:custGeom>
            <a:avLst/>
            <a:gdLst>
              <a:gd name="connsiteX0" fmla="*/ 491718 w 983545"/>
              <a:gd name="connsiteY0" fmla="*/ 0 h 983590"/>
              <a:gd name="connsiteX1" fmla="*/ 983545 w 983545"/>
              <a:gd name="connsiteY1" fmla="*/ 491795 h 983590"/>
              <a:gd name="connsiteX2" fmla="*/ 491718 w 983545"/>
              <a:gd name="connsiteY2" fmla="*/ 983590 h 983590"/>
              <a:gd name="connsiteX3" fmla="*/ 0 w 983545"/>
              <a:gd name="connsiteY3" fmla="*/ 491795 h 983590"/>
              <a:gd name="connsiteX4" fmla="*/ 491718 w 983545"/>
              <a:gd name="connsiteY4" fmla="*/ 0 h 983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545" h="983590">
                <a:moveTo>
                  <a:pt x="491718" y="0"/>
                </a:moveTo>
                <a:cubicBezTo>
                  <a:pt x="763322" y="0"/>
                  <a:pt x="983545" y="220313"/>
                  <a:pt x="983545" y="491795"/>
                </a:cubicBezTo>
                <a:cubicBezTo>
                  <a:pt x="983545" y="763278"/>
                  <a:pt x="763322" y="983590"/>
                  <a:pt x="491718" y="983590"/>
                </a:cubicBezTo>
                <a:cubicBezTo>
                  <a:pt x="220223" y="983590"/>
                  <a:pt x="0" y="763278"/>
                  <a:pt x="0" y="491795"/>
                </a:cubicBezTo>
                <a:cubicBezTo>
                  <a:pt x="0" y="220313"/>
                  <a:pt x="220223" y="0"/>
                  <a:pt x="491718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7D77DDB-AFF7-DA60-5BC0-CBEF31AB1BC1}"/>
              </a:ext>
            </a:extLst>
          </p:cNvPr>
          <p:cNvSpPr/>
          <p:nvPr/>
        </p:nvSpPr>
        <p:spPr>
          <a:xfrm>
            <a:off x="6571805" y="1870220"/>
            <a:ext cx="1763522" cy="2122577"/>
          </a:xfrm>
          <a:custGeom>
            <a:avLst/>
            <a:gdLst>
              <a:gd name="connsiteX0" fmla="*/ 1173069 w 2351363"/>
              <a:gd name="connsiteY0" fmla="*/ 1902248 h 2395780"/>
              <a:gd name="connsiteX1" fmla="*/ 1252988 w 2351363"/>
              <a:gd name="connsiteY1" fmla="*/ 1910309 h 2395780"/>
              <a:gd name="connsiteX2" fmla="*/ 1093179 w 2351363"/>
              <a:gd name="connsiteY2" fmla="*/ 1910309 h 2395780"/>
              <a:gd name="connsiteX3" fmla="*/ 384165 w 2351363"/>
              <a:gd name="connsiteY3" fmla="*/ 1737 h 2395780"/>
              <a:gd name="connsiteX4" fmla="*/ 582958 w 2351363"/>
              <a:gd name="connsiteY4" fmla="*/ 1737 h 2395780"/>
              <a:gd name="connsiteX5" fmla="*/ 438231 w 2351363"/>
              <a:gd name="connsiteY5" fmla="*/ 235879 h 2395780"/>
              <a:gd name="connsiteX6" fmla="*/ 213473 w 2351363"/>
              <a:gd name="connsiteY6" fmla="*/ 1202165 h 2395780"/>
              <a:gd name="connsiteX7" fmla="*/ 584031 w 2351363"/>
              <a:gd name="connsiteY7" fmla="*/ 2395780 h 2395780"/>
              <a:gd name="connsiteX8" fmla="*/ 384165 w 2351363"/>
              <a:gd name="connsiteY8" fmla="*/ 2395780 h 2395780"/>
              <a:gd name="connsiteX9" fmla="*/ 0 w 2351363"/>
              <a:gd name="connsiteY9" fmla="*/ 1200429 h 2395780"/>
              <a:gd name="connsiteX10" fmla="*/ 384165 w 2351363"/>
              <a:gd name="connsiteY10" fmla="*/ 1737 h 2395780"/>
              <a:gd name="connsiteX11" fmla="*/ 1763958 w 2351363"/>
              <a:gd name="connsiteY11" fmla="*/ 0 h 2395780"/>
              <a:gd name="connsiteX12" fmla="*/ 1967198 w 2351363"/>
              <a:gd name="connsiteY12" fmla="*/ 0 h 2395780"/>
              <a:gd name="connsiteX13" fmla="*/ 2351363 w 2351363"/>
              <a:gd name="connsiteY13" fmla="*/ 1193615 h 2395780"/>
              <a:gd name="connsiteX14" fmla="*/ 1967198 w 2351363"/>
              <a:gd name="connsiteY14" fmla="*/ 2395780 h 2395780"/>
              <a:gd name="connsiteX15" fmla="*/ 1763958 w 2351363"/>
              <a:gd name="connsiteY15" fmla="*/ 2395780 h 2395780"/>
              <a:gd name="connsiteX16" fmla="*/ 2134515 w 2351363"/>
              <a:gd name="connsiteY16" fmla="*/ 1193615 h 2395780"/>
              <a:gd name="connsiteX17" fmla="*/ 1763958 w 2351363"/>
              <a:gd name="connsiteY17" fmla="*/ 0 h 2395780"/>
              <a:gd name="connsiteX18" fmla="*/ 584031 w 2351363"/>
              <a:gd name="connsiteY18" fmla="*/ 0 h 2395780"/>
              <a:gd name="connsiteX19" fmla="*/ 584031 w 2351363"/>
              <a:gd name="connsiteY19" fmla="*/ 1737 h 2395780"/>
              <a:gd name="connsiteX20" fmla="*/ 582958 w 2351363"/>
              <a:gd name="connsiteY20" fmla="*/ 1737 h 239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51363" h="2395780">
                <a:moveTo>
                  <a:pt x="1173069" y="1902248"/>
                </a:moveTo>
                <a:lnTo>
                  <a:pt x="1252988" y="1910309"/>
                </a:lnTo>
                <a:lnTo>
                  <a:pt x="1093179" y="1910309"/>
                </a:lnTo>
                <a:close/>
                <a:moveTo>
                  <a:pt x="384165" y="1737"/>
                </a:moveTo>
                <a:lnTo>
                  <a:pt x="582958" y="1737"/>
                </a:lnTo>
                <a:lnTo>
                  <a:pt x="438231" y="235879"/>
                </a:lnTo>
                <a:cubicBezTo>
                  <a:pt x="304711" y="490751"/>
                  <a:pt x="213473" y="805162"/>
                  <a:pt x="213473" y="1202165"/>
                </a:cubicBezTo>
                <a:cubicBezTo>
                  <a:pt x="213473" y="1728029"/>
                  <a:pt x="372299" y="2103723"/>
                  <a:pt x="584031" y="2395780"/>
                </a:cubicBezTo>
                <a:lnTo>
                  <a:pt x="384165" y="2395780"/>
                </a:lnTo>
                <a:cubicBezTo>
                  <a:pt x="196382" y="2155026"/>
                  <a:pt x="0" y="1779333"/>
                  <a:pt x="0" y="1200429"/>
                </a:cubicBezTo>
                <a:cubicBezTo>
                  <a:pt x="0" y="624998"/>
                  <a:pt x="196382" y="251041"/>
                  <a:pt x="384165" y="1737"/>
                </a:cubicBezTo>
                <a:close/>
                <a:moveTo>
                  <a:pt x="1763958" y="0"/>
                </a:moveTo>
                <a:lnTo>
                  <a:pt x="1967198" y="0"/>
                </a:lnTo>
                <a:cubicBezTo>
                  <a:pt x="2151606" y="244228"/>
                  <a:pt x="2351363" y="619921"/>
                  <a:pt x="2351363" y="1193615"/>
                </a:cubicBezTo>
                <a:cubicBezTo>
                  <a:pt x="2347988" y="1772519"/>
                  <a:pt x="2151606" y="2148213"/>
                  <a:pt x="1967198" y="2395780"/>
                </a:cubicBezTo>
                <a:lnTo>
                  <a:pt x="1763958" y="2395780"/>
                </a:lnTo>
                <a:cubicBezTo>
                  <a:pt x="1979064" y="2107196"/>
                  <a:pt x="2134515" y="1726426"/>
                  <a:pt x="2134515" y="1193615"/>
                </a:cubicBezTo>
                <a:cubicBezTo>
                  <a:pt x="2134515" y="671091"/>
                  <a:pt x="1972315" y="293661"/>
                  <a:pt x="1763958" y="0"/>
                </a:cubicBezTo>
                <a:close/>
                <a:moveTo>
                  <a:pt x="584031" y="0"/>
                </a:moveTo>
                <a:lnTo>
                  <a:pt x="584031" y="1737"/>
                </a:lnTo>
                <a:lnTo>
                  <a:pt x="582958" y="173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42C635C5-4788-3951-E9BF-3A083ABDA6A3}"/>
              </a:ext>
            </a:extLst>
          </p:cNvPr>
          <p:cNvSpPr txBox="1"/>
          <p:nvPr/>
        </p:nvSpPr>
        <p:spPr>
          <a:xfrm>
            <a:off x="6792882" y="2066795"/>
            <a:ext cx="1321368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1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Closing the Incident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0D0C1E94-722C-72CA-226B-B2B1B1E5CDDF}"/>
              </a:ext>
            </a:extLst>
          </p:cNvPr>
          <p:cNvSpPr txBox="1"/>
          <p:nvPr/>
        </p:nvSpPr>
        <p:spPr>
          <a:xfrm>
            <a:off x="7126128" y="3646686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CB2FF2-231D-5F9D-916A-6C72F960FE8C}"/>
              </a:ext>
            </a:extLst>
          </p:cNvPr>
          <p:cNvSpPr txBox="1"/>
          <p:nvPr/>
        </p:nvSpPr>
        <p:spPr>
          <a:xfrm>
            <a:off x="4907683" y="1946135"/>
            <a:ext cx="1249615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1">
                <a:solidFill>
                  <a:srgbClr val="263238"/>
                </a:solidFill>
                <a:latin typeface="Arial"/>
              </a:rPr>
              <a:t>Incident Handling</a:t>
            </a:r>
            <a:endParaRPr kumimoji="0" lang="en-US" sz="1200" b="1" i="0" u="none" strike="noStrike" kern="1200" cap="none" spc="0" normalizeH="0" baseline="0" noProof="1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FFE1238E-D68E-2496-3F40-D2364EA3E0D9}"/>
              </a:ext>
            </a:extLst>
          </p:cNvPr>
          <p:cNvSpPr/>
          <p:nvPr/>
        </p:nvSpPr>
        <p:spPr>
          <a:xfrm>
            <a:off x="1137629" y="1240106"/>
            <a:ext cx="762917" cy="741392"/>
          </a:xfrm>
          <a:custGeom>
            <a:avLst/>
            <a:gdLst>
              <a:gd name="connsiteX0" fmla="*/ 491825 w 983650"/>
              <a:gd name="connsiteY0" fmla="*/ 0 h 983590"/>
              <a:gd name="connsiteX1" fmla="*/ 983650 w 983650"/>
              <a:gd name="connsiteY1" fmla="*/ 491795 h 983590"/>
              <a:gd name="connsiteX2" fmla="*/ 491825 w 983650"/>
              <a:gd name="connsiteY2" fmla="*/ 983590 h 983590"/>
              <a:gd name="connsiteX3" fmla="*/ 0 w 983650"/>
              <a:gd name="connsiteY3" fmla="*/ 491795 h 983590"/>
              <a:gd name="connsiteX4" fmla="*/ 491825 w 983650"/>
              <a:gd name="connsiteY4" fmla="*/ 0 h 983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650" h="983590">
                <a:moveTo>
                  <a:pt x="491825" y="0"/>
                </a:moveTo>
                <a:cubicBezTo>
                  <a:pt x="763319" y="0"/>
                  <a:pt x="983650" y="220313"/>
                  <a:pt x="983650" y="491795"/>
                </a:cubicBezTo>
                <a:cubicBezTo>
                  <a:pt x="983650" y="763278"/>
                  <a:pt x="763319" y="983590"/>
                  <a:pt x="491825" y="983590"/>
                </a:cubicBezTo>
                <a:cubicBezTo>
                  <a:pt x="220330" y="983590"/>
                  <a:pt x="0" y="763278"/>
                  <a:pt x="0" y="491795"/>
                </a:cubicBezTo>
                <a:cubicBezTo>
                  <a:pt x="0" y="220313"/>
                  <a:pt x="220330" y="0"/>
                  <a:pt x="491825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20" name="Picture 319" descr="A cartoon of a person with a pencil and a exclamation mark&#10;&#10;Description automatically generated">
            <a:extLst>
              <a:ext uri="{FF2B5EF4-FFF2-40B4-BE49-F238E27FC236}">
                <a16:creationId xmlns:a16="http://schemas.microsoft.com/office/drawing/2014/main" id="{0770BD54-8FA2-E874-9C09-2100E39F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55" y="1358978"/>
            <a:ext cx="570832" cy="570832"/>
          </a:xfrm>
          <a:prstGeom prst="rect">
            <a:avLst/>
          </a:prstGeom>
        </p:spPr>
      </p:pic>
      <p:sp>
        <p:nvSpPr>
          <p:cNvPr id="322" name="Freeform: Shape 321">
            <a:extLst>
              <a:ext uri="{FF2B5EF4-FFF2-40B4-BE49-F238E27FC236}">
                <a16:creationId xmlns:a16="http://schemas.microsoft.com/office/drawing/2014/main" id="{E5697F54-D10B-C946-5B93-2198D12577B6}"/>
              </a:ext>
            </a:extLst>
          </p:cNvPr>
          <p:cNvSpPr/>
          <p:nvPr/>
        </p:nvSpPr>
        <p:spPr>
          <a:xfrm>
            <a:off x="3124190" y="1243805"/>
            <a:ext cx="737738" cy="737693"/>
          </a:xfrm>
          <a:custGeom>
            <a:avLst/>
            <a:gdLst>
              <a:gd name="connsiteX0" fmla="*/ 491825 w 983650"/>
              <a:gd name="connsiteY0" fmla="*/ 0 h 983590"/>
              <a:gd name="connsiteX1" fmla="*/ 983650 w 983650"/>
              <a:gd name="connsiteY1" fmla="*/ 491795 h 983590"/>
              <a:gd name="connsiteX2" fmla="*/ 491825 w 983650"/>
              <a:gd name="connsiteY2" fmla="*/ 983590 h 983590"/>
              <a:gd name="connsiteX3" fmla="*/ 0 w 983650"/>
              <a:gd name="connsiteY3" fmla="*/ 491795 h 983590"/>
              <a:gd name="connsiteX4" fmla="*/ 491825 w 983650"/>
              <a:gd name="connsiteY4" fmla="*/ 0 h 983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650" h="983590">
                <a:moveTo>
                  <a:pt x="491825" y="0"/>
                </a:moveTo>
                <a:cubicBezTo>
                  <a:pt x="763319" y="0"/>
                  <a:pt x="983650" y="220313"/>
                  <a:pt x="983650" y="491795"/>
                </a:cubicBezTo>
                <a:cubicBezTo>
                  <a:pt x="983650" y="763278"/>
                  <a:pt x="763319" y="983590"/>
                  <a:pt x="491825" y="983590"/>
                </a:cubicBezTo>
                <a:cubicBezTo>
                  <a:pt x="220330" y="983590"/>
                  <a:pt x="0" y="763278"/>
                  <a:pt x="0" y="491795"/>
                </a:cubicBezTo>
                <a:cubicBezTo>
                  <a:pt x="0" y="220313"/>
                  <a:pt x="220330" y="0"/>
                  <a:pt x="491825" y="0"/>
                </a:cubicBezTo>
                <a:close/>
              </a:path>
            </a:pathLst>
          </a:custGeom>
          <a:solidFill>
            <a:srgbClr val="0053A3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24" name="Picture 323" descr="A person wearing headphones and a microphone&#10;&#10;Description automatically generated">
            <a:extLst>
              <a:ext uri="{FF2B5EF4-FFF2-40B4-BE49-F238E27FC236}">
                <a16:creationId xmlns:a16="http://schemas.microsoft.com/office/drawing/2014/main" id="{0E020BE9-C1C3-FDF5-EDBC-AC21D46C1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140" y="1227582"/>
            <a:ext cx="688187" cy="688187"/>
          </a:xfrm>
          <a:prstGeom prst="rect">
            <a:avLst/>
          </a:prstGeom>
        </p:spPr>
      </p:pic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AFCE562A-F292-4A63-BDE9-7E621BDD5DCD}"/>
              </a:ext>
            </a:extLst>
          </p:cNvPr>
          <p:cNvSpPr/>
          <p:nvPr/>
        </p:nvSpPr>
        <p:spPr>
          <a:xfrm>
            <a:off x="5092917" y="1186054"/>
            <a:ext cx="762917" cy="741392"/>
          </a:xfrm>
          <a:custGeom>
            <a:avLst/>
            <a:gdLst>
              <a:gd name="connsiteX0" fmla="*/ 491825 w 983650"/>
              <a:gd name="connsiteY0" fmla="*/ 0 h 983590"/>
              <a:gd name="connsiteX1" fmla="*/ 983650 w 983650"/>
              <a:gd name="connsiteY1" fmla="*/ 491795 h 983590"/>
              <a:gd name="connsiteX2" fmla="*/ 491825 w 983650"/>
              <a:gd name="connsiteY2" fmla="*/ 983590 h 983590"/>
              <a:gd name="connsiteX3" fmla="*/ 0 w 983650"/>
              <a:gd name="connsiteY3" fmla="*/ 491795 h 983590"/>
              <a:gd name="connsiteX4" fmla="*/ 491825 w 983650"/>
              <a:gd name="connsiteY4" fmla="*/ 0 h 983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650" h="983590">
                <a:moveTo>
                  <a:pt x="491825" y="0"/>
                </a:moveTo>
                <a:cubicBezTo>
                  <a:pt x="763319" y="0"/>
                  <a:pt x="983650" y="220313"/>
                  <a:pt x="983650" y="491795"/>
                </a:cubicBezTo>
                <a:cubicBezTo>
                  <a:pt x="983650" y="763278"/>
                  <a:pt x="763319" y="983590"/>
                  <a:pt x="491825" y="983590"/>
                </a:cubicBezTo>
                <a:cubicBezTo>
                  <a:pt x="220330" y="983590"/>
                  <a:pt x="0" y="763278"/>
                  <a:pt x="0" y="491795"/>
                </a:cubicBezTo>
                <a:cubicBezTo>
                  <a:pt x="0" y="220313"/>
                  <a:pt x="220330" y="0"/>
                  <a:pt x="49182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27" name="Picture 326" descr="A hand holding a gear&#10;&#10;Description automatically generated">
            <a:extLst>
              <a:ext uri="{FF2B5EF4-FFF2-40B4-BE49-F238E27FC236}">
                <a16:creationId xmlns:a16="http://schemas.microsoft.com/office/drawing/2014/main" id="{F8580D1B-B256-00C4-C62C-391403FE3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803" y="1231685"/>
            <a:ext cx="654663" cy="654663"/>
          </a:xfrm>
          <a:prstGeom prst="rect">
            <a:avLst/>
          </a:prstGeom>
        </p:spPr>
      </p:pic>
      <p:pic>
        <p:nvPicPr>
          <p:cNvPr id="331" name="Picture 330" descr="A hand pointing at a green check mark&#10;&#10;Description automatically generated">
            <a:extLst>
              <a:ext uri="{FF2B5EF4-FFF2-40B4-BE49-F238E27FC236}">
                <a16:creationId xmlns:a16="http://schemas.microsoft.com/office/drawing/2014/main" id="{13F27BDE-8DC0-5A1A-E6CC-29D44ADBD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683" y="1430832"/>
            <a:ext cx="390679" cy="390679"/>
          </a:xfrm>
          <a:prstGeom prst="rect">
            <a:avLst/>
          </a:prstGeom>
        </p:spPr>
      </p:pic>
      <p:sp>
        <p:nvSpPr>
          <p:cNvPr id="338" name="Arrow: U-Turn 337">
            <a:extLst>
              <a:ext uri="{FF2B5EF4-FFF2-40B4-BE49-F238E27FC236}">
                <a16:creationId xmlns:a16="http://schemas.microsoft.com/office/drawing/2014/main" id="{21F3ABF8-EBE0-785A-0E62-E10140C18B75}"/>
              </a:ext>
            </a:extLst>
          </p:cNvPr>
          <p:cNvSpPr/>
          <p:nvPr/>
        </p:nvSpPr>
        <p:spPr>
          <a:xfrm>
            <a:off x="2073851" y="1386944"/>
            <a:ext cx="973714" cy="345131"/>
          </a:xfrm>
          <a:prstGeom prst="utur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339" name="Arrow: U-Turn 338">
            <a:extLst>
              <a:ext uri="{FF2B5EF4-FFF2-40B4-BE49-F238E27FC236}">
                <a16:creationId xmlns:a16="http://schemas.microsoft.com/office/drawing/2014/main" id="{E9392676-6628-B3FE-B425-A26BFAE600BD}"/>
              </a:ext>
            </a:extLst>
          </p:cNvPr>
          <p:cNvSpPr/>
          <p:nvPr/>
        </p:nvSpPr>
        <p:spPr>
          <a:xfrm>
            <a:off x="3988265" y="1398657"/>
            <a:ext cx="973714" cy="345131"/>
          </a:xfrm>
          <a:prstGeom prst="utur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340" name="Arrow: U-Turn 339">
            <a:extLst>
              <a:ext uri="{FF2B5EF4-FFF2-40B4-BE49-F238E27FC236}">
                <a16:creationId xmlns:a16="http://schemas.microsoft.com/office/drawing/2014/main" id="{2BB6CA6C-15E3-BD92-425C-B1A4F7016C93}"/>
              </a:ext>
            </a:extLst>
          </p:cNvPr>
          <p:cNvSpPr/>
          <p:nvPr/>
        </p:nvSpPr>
        <p:spPr>
          <a:xfrm>
            <a:off x="6029323" y="1378387"/>
            <a:ext cx="973714" cy="345131"/>
          </a:xfrm>
          <a:prstGeom prst="utur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342" name="Google Shape;347;p32">
            <a:extLst>
              <a:ext uri="{FF2B5EF4-FFF2-40B4-BE49-F238E27FC236}">
                <a16:creationId xmlns:a16="http://schemas.microsoft.com/office/drawing/2014/main" id="{D50B7749-556B-B772-3D5E-F8A5D2919E6B}"/>
              </a:ext>
            </a:extLst>
          </p:cNvPr>
          <p:cNvSpPr txBox="1">
            <a:spLocks/>
          </p:cNvSpPr>
          <p:nvPr/>
        </p:nvSpPr>
        <p:spPr>
          <a:xfrm>
            <a:off x="742256" y="2549248"/>
            <a:ext cx="1649217" cy="757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Caller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Reported medium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Incident Occurred date</a:t>
            </a:r>
          </a:p>
          <a:p>
            <a:pPr marL="0" indent="0"/>
            <a:endParaRPr lang="en-US" sz="900" dirty="0"/>
          </a:p>
          <a:p>
            <a:pPr marL="0" indent="0"/>
            <a:endParaRPr lang="en-US" sz="900" dirty="0"/>
          </a:p>
          <a:p>
            <a:pPr marL="0" indent="0"/>
            <a:endParaRPr lang="en-US" sz="900" dirty="0"/>
          </a:p>
        </p:txBody>
      </p:sp>
      <p:sp>
        <p:nvSpPr>
          <p:cNvPr id="343" name="Google Shape;347;p32">
            <a:extLst>
              <a:ext uri="{FF2B5EF4-FFF2-40B4-BE49-F238E27FC236}">
                <a16:creationId xmlns:a16="http://schemas.microsoft.com/office/drawing/2014/main" id="{2764DBBC-0ABF-3232-A75C-0A35593DB761}"/>
              </a:ext>
            </a:extLst>
          </p:cNvPr>
          <p:cNvSpPr txBox="1">
            <a:spLocks/>
          </p:cNvSpPr>
          <p:nvPr/>
        </p:nvSpPr>
        <p:spPr>
          <a:xfrm>
            <a:off x="2776030" y="2528460"/>
            <a:ext cx="1346266" cy="1106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Incident registered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Registered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Responsible person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Incident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Incident Number</a:t>
            </a:r>
          </a:p>
          <a:p>
            <a:pPr marL="0" indent="0"/>
            <a:endParaRPr lang="en-US" sz="900" dirty="0"/>
          </a:p>
          <a:p>
            <a:pPr marL="0" indent="0"/>
            <a:endParaRPr lang="en-US" sz="900" dirty="0"/>
          </a:p>
          <a:p>
            <a:pPr marL="0" indent="0"/>
            <a:endParaRPr lang="en-US" sz="900" dirty="0"/>
          </a:p>
        </p:txBody>
      </p:sp>
      <p:sp>
        <p:nvSpPr>
          <p:cNvPr id="344" name="Google Shape;347;p32">
            <a:extLst>
              <a:ext uri="{FF2B5EF4-FFF2-40B4-BE49-F238E27FC236}">
                <a16:creationId xmlns:a16="http://schemas.microsoft.com/office/drawing/2014/main" id="{6B915CA2-B569-5C39-C068-6E4A35C2F489}"/>
              </a:ext>
            </a:extLst>
          </p:cNvPr>
          <p:cNvSpPr txBox="1">
            <a:spLocks/>
          </p:cNvSpPr>
          <p:nvPr/>
        </p:nvSpPr>
        <p:spPr>
          <a:xfrm>
            <a:off x="4746396" y="2540564"/>
            <a:ext cx="1449475" cy="80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Updating/resolving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Task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Problem cause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0" indent="0"/>
            <a:endParaRPr lang="en-US" sz="900" dirty="0"/>
          </a:p>
          <a:p>
            <a:pPr marL="0" indent="0"/>
            <a:endParaRPr lang="en-US" sz="900" dirty="0"/>
          </a:p>
          <a:p>
            <a:pPr marL="0" indent="0"/>
            <a:endParaRPr lang="en-US" sz="900" dirty="0"/>
          </a:p>
        </p:txBody>
      </p:sp>
      <p:sp>
        <p:nvSpPr>
          <p:cNvPr id="346" name="Google Shape;347;p32">
            <a:extLst>
              <a:ext uri="{FF2B5EF4-FFF2-40B4-BE49-F238E27FC236}">
                <a16:creationId xmlns:a16="http://schemas.microsoft.com/office/drawing/2014/main" id="{36C6BFF0-BAA9-1E0F-A3EC-99B480A2EC08}"/>
              </a:ext>
            </a:extLst>
          </p:cNvPr>
          <p:cNvSpPr txBox="1">
            <a:spLocks/>
          </p:cNvSpPr>
          <p:nvPr/>
        </p:nvSpPr>
        <p:spPr>
          <a:xfrm>
            <a:off x="6816436" y="2625877"/>
            <a:ext cx="1449475" cy="70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Close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Closed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Closed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0" indent="0"/>
            <a:endParaRPr lang="en-US" sz="900" dirty="0"/>
          </a:p>
          <a:p>
            <a:pPr marL="0" indent="0"/>
            <a:endParaRPr lang="en-US" sz="900" dirty="0"/>
          </a:p>
          <a:p>
            <a:pPr marL="0" indent="0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0924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7" grpId="0"/>
      <p:bldP spid="29" grpId="0" animBg="1"/>
      <p:bldP spid="30" grpId="0"/>
      <p:bldP spid="31" grpId="0"/>
      <p:bldP spid="32" grpId="0" animBg="1"/>
      <p:bldP spid="34" grpId="0"/>
      <p:bldP spid="35" grpId="0" animBg="1"/>
      <p:bldP spid="36" grpId="0" animBg="1"/>
      <p:bldP spid="37" grpId="0"/>
      <p:bldP spid="38" grpId="0"/>
      <p:bldP spid="62" grpId="0"/>
      <p:bldP spid="321" grpId="0" animBg="1"/>
      <p:bldP spid="322" grpId="0" animBg="1"/>
      <p:bldP spid="325" grpId="0" animBg="1"/>
      <p:bldP spid="338" grpId="0" animBg="1"/>
      <p:bldP spid="339" grpId="0" animBg="1"/>
      <p:bldP spid="340" grpId="0" animBg="1"/>
      <p:bldP spid="342" grpId="0"/>
      <p:bldP spid="343" grpId="0"/>
      <p:bldP spid="344" grpId="0"/>
      <p:bldP spid="3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3030682" y="3159976"/>
            <a:ext cx="3262745" cy="359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Employees response to handle incidents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2"/>
          </p:nvPr>
        </p:nvSpPr>
        <p:spPr>
          <a:xfrm>
            <a:off x="2694183" y="1103393"/>
            <a:ext cx="4323670" cy="359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Identifying Top Incidents for reducing down-time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348" name="Google Shape;348;p32"/>
          <p:cNvSpPr txBox="1">
            <a:spLocks noGrp="1"/>
          </p:cNvSpPr>
          <p:nvPr>
            <p:ph type="subTitle" idx="3"/>
          </p:nvPr>
        </p:nvSpPr>
        <p:spPr>
          <a:xfrm>
            <a:off x="827524" y="101584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Business Problems: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775" y="2917364"/>
            <a:ext cx="1025701" cy="9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he state of cybersecurity in 2017">
            <a:extLst>
              <a:ext uri="{FF2B5EF4-FFF2-40B4-BE49-F238E27FC236}">
                <a16:creationId xmlns:a16="http://schemas.microsoft.com/office/drawing/2014/main" id="{7521F5A4-A297-6AD4-C569-C8F3CEB5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89" y="1103393"/>
            <a:ext cx="1028287" cy="77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47;p32">
            <a:extLst>
              <a:ext uri="{FF2B5EF4-FFF2-40B4-BE49-F238E27FC236}">
                <a16:creationId xmlns:a16="http://schemas.microsoft.com/office/drawing/2014/main" id="{155E3FF0-2693-0ECF-97A2-6B768FE31999}"/>
              </a:ext>
            </a:extLst>
          </p:cNvPr>
          <p:cNvSpPr txBox="1">
            <a:spLocks/>
          </p:cNvSpPr>
          <p:nvPr/>
        </p:nvSpPr>
        <p:spPr>
          <a:xfrm>
            <a:off x="4190474" y="1874608"/>
            <a:ext cx="4323670" cy="35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of Knowledge Management</a:t>
            </a:r>
          </a:p>
        </p:txBody>
      </p:sp>
      <p:pic>
        <p:nvPicPr>
          <p:cNvPr id="1030" name="Picture 6" descr="IT knowledge management - Definition, process, roles &amp; responsibilities">
            <a:extLst>
              <a:ext uri="{FF2B5EF4-FFF2-40B4-BE49-F238E27FC236}">
                <a16:creationId xmlns:a16="http://schemas.microsoft.com/office/drawing/2014/main" id="{3775D3CB-34CC-8809-7C4B-D3A664AB5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422" y="1623398"/>
            <a:ext cx="1204408" cy="98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47;p32">
            <a:extLst>
              <a:ext uri="{FF2B5EF4-FFF2-40B4-BE49-F238E27FC236}">
                <a16:creationId xmlns:a16="http://schemas.microsoft.com/office/drawing/2014/main" id="{FD6B6603-ACCA-BE5F-5A18-45FAB2849DB5}"/>
              </a:ext>
            </a:extLst>
          </p:cNvPr>
          <p:cNvSpPr txBox="1">
            <a:spLocks/>
          </p:cNvSpPr>
          <p:nvPr/>
        </p:nvSpPr>
        <p:spPr>
          <a:xfrm>
            <a:off x="2643956" y="2395986"/>
            <a:ext cx="4323670" cy="35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Tracking SLA and Ticket Resolution</a:t>
            </a:r>
          </a:p>
        </p:txBody>
      </p:sp>
      <p:pic>
        <p:nvPicPr>
          <p:cNvPr id="1034" name="Picture 10" descr="time management Vector Icons free download in SVG, PNG Format">
            <a:extLst>
              <a:ext uri="{FF2B5EF4-FFF2-40B4-BE49-F238E27FC236}">
                <a16:creationId xmlns:a16="http://schemas.microsoft.com/office/drawing/2014/main" id="{6C5A0C24-DF2C-2B26-FD72-4E953235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279" y="2054138"/>
            <a:ext cx="1131300" cy="11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 build="p"/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827524" y="221576"/>
            <a:ext cx="1455163" cy="50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The Goal</a:t>
            </a:r>
            <a:endParaRPr sz="2500" b="1" dirty="0"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B846486-DE9C-65C6-F623-63C5BA5B901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870363" y="1956800"/>
            <a:ext cx="5070764" cy="614950"/>
          </a:xfrm>
        </p:spPr>
        <p:txBody>
          <a:bodyPr/>
          <a:lstStyle/>
          <a:p>
            <a:pPr algn="ctr"/>
            <a:r>
              <a:rPr lang="en-US" dirty="0"/>
              <a:t>“Build a complete end-to-end ETL-based data warehouse solution to gain insights for reported incidents within an organization.”</a:t>
            </a:r>
            <a:endParaRPr lang="en-NZ" dirty="0"/>
          </a:p>
        </p:txBody>
      </p:sp>
      <p:pic>
        <p:nvPicPr>
          <p:cNvPr id="13" name="Picture 12" descr="A red and white target with a blue dart in the center&#10;&#10;Description automatically generated">
            <a:extLst>
              <a:ext uri="{FF2B5EF4-FFF2-40B4-BE49-F238E27FC236}">
                <a16:creationId xmlns:a16="http://schemas.microsoft.com/office/drawing/2014/main" id="{43A134DF-5A36-A8B4-5BB4-B43BA2A3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25" y="1847758"/>
            <a:ext cx="734192" cy="734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04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ofia Sans"/>
                <a:ea typeface="Sofia Sans"/>
                <a:cs typeface="Sofia Sans"/>
                <a:sym typeface="Sofia Sans"/>
              </a:rPr>
              <a:t>Dataset</a:t>
            </a:r>
            <a:endParaRPr dirty="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title" idx="2"/>
          </p:nvPr>
        </p:nvSpPr>
        <p:spPr>
          <a:xfrm>
            <a:off x="5295512" y="1245244"/>
            <a:ext cx="241312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38918" name="Picture 6" descr="Dataset ">
            <a:extLst>
              <a:ext uri="{FF2B5EF4-FFF2-40B4-BE49-F238E27FC236}">
                <a16:creationId xmlns:a16="http://schemas.microsoft.com/office/drawing/2014/main" id="{8EBCF7BD-3500-FD18-7324-E004CCB14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862" y="134557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" name="Google Shape;325;p30">
            <a:extLst>
              <a:ext uri="{FF2B5EF4-FFF2-40B4-BE49-F238E27FC236}">
                <a16:creationId xmlns:a16="http://schemas.microsoft.com/office/drawing/2014/main" id="{5DD7EFF5-D9C5-67B3-7CD8-D62F87B0D89F}"/>
              </a:ext>
            </a:extLst>
          </p:cNvPr>
          <p:cNvSpPr txBox="1">
            <a:spLocks/>
          </p:cNvSpPr>
          <p:nvPr/>
        </p:nvSpPr>
        <p:spPr>
          <a:xfrm>
            <a:off x="754024" y="334108"/>
            <a:ext cx="1906764" cy="58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pPr algn="l"/>
            <a:r>
              <a:rPr lang="en-US" sz="2500" b="1" dirty="0"/>
              <a:t>Dataset</a:t>
            </a:r>
          </a:p>
        </p:txBody>
      </p:sp>
      <p:sp>
        <p:nvSpPr>
          <p:cNvPr id="5" name="Google Shape;326;p30">
            <a:extLst>
              <a:ext uri="{FF2B5EF4-FFF2-40B4-BE49-F238E27FC236}">
                <a16:creationId xmlns:a16="http://schemas.microsoft.com/office/drawing/2014/main" id="{CD395286-8294-724F-B7E8-DD7B5785DC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7524" y="1034275"/>
            <a:ext cx="4859780" cy="24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Source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Kaggle.com</a:t>
            </a:r>
            <a:r>
              <a:rPr lang="en-US" dirty="0"/>
              <a:t> (Incident Log data)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Type</a:t>
            </a:r>
            <a:r>
              <a:rPr lang="en-US" dirty="0"/>
              <a:t>: Semi-structure CSV file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Columns</a:t>
            </a:r>
            <a:r>
              <a:rPr lang="en-US" dirty="0"/>
              <a:t>: 36 (</a:t>
            </a:r>
            <a:r>
              <a:rPr lang="en-US" dirty="0">
                <a:solidFill>
                  <a:srgbClr val="C00000"/>
                </a:solidFill>
              </a:rPr>
              <a:t>21</a:t>
            </a:r>
            <a:r>
              <a:rPr lang="en-US" dirty="0"/>
              <a:t> String, </a:t>
            </a:r>
            <a:r>
              <a:rPr lang="en-US" dirty="0">
                <a:solidFill>
                  <a:srgbClr val="C00000"/>
                </a:solidFill>
              </a:rPr>
              <a:t>4</a:t>
            </a:r>
            <a:r>
              <a:rPr lang="en-US" dirty="0"/>
              <a:t> Boolean, </a:t>
            </a:r>
            <a:r>
              <a:rPr lang="en-US" dirty="0">
                <a:solidFill>
                  <a:srgbClr val="C00000"/>
                </a:solidFill>
              </a:rPr>
              <a:t>8 </a:t>
            </a:r>
            <a:r>
              <a:rPr lang="en-US" dirty="0"/>
              <a:t>Date Time and </a:t>
            </a:r>
            <a:r>
              <a:rPr lang="en-US" dirty="0">
                <a:solidFill>
                  <a:srgbClr val="C00000"/>
                </a:solidFill>
              </a:rPr>
              <a:t>3</a:t>
            </a:r>
            <a:r>
              <a:rPr lang="en-US" dirty="0"/>
              <a:t> Integer)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Rows</a:t>
            </a:r>
            <a:r>
              <a:rPr lang="en-US" dirty="0"/>
              <a:t>: 141726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8" name="Picture 7" descr="A computer screen with a paper and a piece of paper&#10;&#10;Description automatically generated">
            <a:extLst>
              <a:ext uri="{FF2B5EF4-FFF2-40B4-BE49-F238E27FC236}">
                <a16:creationId xmlns:a16="http://schemas.microsoft.com/office/drawing/2014/main" id="{DE3C9BA3-06AE-DAFB-51F5-F8C7522EC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704" y="575443"/>
            <a:ext cx="2093346" cy="2093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1215476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Analytics Project Proposal by Slidesgo">
  <a:themeElements>
    <a:clrScheme name="Simple Light">
      <a:dk1>
        <a:srgbClr val="311B8E"/>
      </a:dk1>
      <a:lt1>
        <a:srgbClr val="FCF1FC"/>
      </a:lt1>
      <a:dk2>
        <a:srgbClr val="EEE9F5"/>
      </a:dk2>
      <a:lt2>
        <a:srgbClr val="EEC0FB"/>
      </a:lt2>
      <a:accent1>
        <a:srgbClr val="6B5DA3"/>
      </a:accent1>
      <a:accent2>
        <a:srgbClr val="7B7B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11B8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9740</TotalTime>
  <Words>1822</Words>
  <Application>Microsoft Office PowerPoint</Application>
  <PresentationFormat>On-screen Show (16:9)</PresentationFormat>
  <Paragraphs>260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Sofia Sans SemiBold</vt:lpstr>
      <vt:lpstr>Libre Franklin</vt:lpstr>
      <vt:lpstr>Raleway</vt:lpstr>
      <vt:lpstr>Sofia Sans</vt:lpstr>
      <vt:lpstr>.SF NS Text</vt:lpstr>
      <vt:lpstr>Anaheim</vt:lpstr>
      <vt:lpstr>Big Data Analytics Project Proposal by Slidesgo</vt:lpstr>
      <vt:lpstr>IT Incident Management Analysis (An End-to-End Data Warehouse Project)</vt:lpstr>
      <vt:lpstr>Table of contents</vt:lpstr>
      <vt:lpstr>Introduction</vt:lpstr>
      <vt:lpstr>About IT Incident Management</vt:lpstr>
      <vt:lpstr>A Typical Incident Management Process</vt:lpstr>
      <vt:lpstr>PowerPoint Presentation</vt:lpstr>
      <vt:lpstr>The Goal</vt:lpstr>
      <vt:lpstr>Dataset</vt:lpstr>
      <vt:lpstr>PowerPoint Presentation</vt:lpstr>
      <vt:lpstr>Data Exploration and Cleaning</vt:lpstr>
      <vt:lpstr>Data Exploration and Cleaning (contd..)</vt:lpstr>
      <vt:lpstr>Data Exploration and Cleaning (contd..)</vt:lpstr>
      <vt:lpstr>Data Exploration and Cleaning (contd..)</vt:lpstr>
      <vt:lpstr>Data Exploration and Cleaning (contd..)</vt:lpstr>
      <vt:lpstr>Data Exploration and Cleaning (contd..)</vt:lpstr>
      <vt:lpstr>PowerPoint Presentation</vt:lpstr>
      <vt:lpstr>Handling Invalid Values</vt:lpstr>
      <vt:lpstr>Redefining Field Names</vt:lpstr>
      <vt:lpstr>Business Grains Data Warehouse Design</vt:lpstr>
      <vt:lpstr>Business Grains</vt:lpstr>
      <vt:lpstr>Database Warehouse Schema</vt:lpstr>
      <vt:lpstr>PowerPoint Presentation</vt:lpstr>
      <vt:lpstr>PowerPoint Presentation</vt:lpstr>
      <vt:lpstr>PowerPoint Presentation</vt:lpstr>
      <vt:lpstr>Data Warehouse Schema</vt:lpstr>
      <vt:lpstr>Extract, Transform and Load</vt:lpstr>
      <vt:lpstr>Job And Transformations</vt:lpstr>
      <vt:lpstr>Loading Category Dimension</vt:lpstr>
      <vt:lpstr>PowerPoint Presentation</vt:lpstr>
      <vt:lpstr>Loading Employee Dimension</vt:lpstr>
      <vt:lpstr>Loading Date Dimension</vt:lpstr>
      <vt:lpstr>Loading Status Dimension</vt:lpstr>
      <vt:lpstr>Loading Reported Incident Dimension</vt:lpstr>
      <vt:lpstr>Loading Incident Fact Table</vt:lpstr>
      <vt:lpstr>PowerPoint Presentation</vt:lpstr>
      <vt:lpstr>DIM after ETL Mapping</vt:lpstr>
      <vt:lpstr>DIM after ETL Mapping</vt:lpstr>
      <vt:lpstr>Fact Table after ETL Mapping</vt:lpstr>
      <vt:lpstr>Getting Insights</vt:lpstr>
      <vt:lpstr>Getting Insights from Incident Dashboard</vt:lpstr>
      <vt:lpstr>Getting Insights from Incident Dashboard</vt:lpstr>
      <vt:lpstr>Final Dashboard (Power BI)</vt:lpstr>
      <vt:lpstr>Techology Used</vt:lpstr>
      <vt:lpstr>Future Enhancement and Conclusion</vt:lpstr>
      <vt:lpstr>Future Enhancement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Sumit Chhetri</dc:creator>
  <cp:lastModifiedBy>Sumit Chhetri</cp:lastModifiedBy>
  <cp:revision>15</cp:revision>
  <dcterms:modified xsi:type="dcterms:W3CDTF">2024-06-15T08:05:00Z</dcterms:modified>
</cp:coreProperties>
</file>